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01" r:id="rId5"/>
  </p:sldMasterIdLst>
  <p:notesMasterIdLst>
    <p:notesMasterId r:id="rId55"/>
  </p:notesMasterIdLst>
  <p:sldIdLst>
    <p:sldId id="2595" r:id="rId6"/>
    <p:sldId id="318" r:id="rId7"/>
    <p:sldId id="2564" r:id="rId8"/>
    <p:sldId id="2565" r:id="rId9"/>
    <p:sldId id="2566" r:id="rId10"/>
    <p:sldId id="2567" r:id="rId11"/>
    <p:sldId id="319" r:id="rId12"/>
    <p:sldId id="2569" r:id="rId13"/>
    <p:sldId id="2570" r:id="rId14"/>
    <p:sldId id="2571" r:id="rId15"/>
    <p:sldId id="2596" r:id="rId16"/>
    <p:sldId id="2609" r:id="rId17"/>
    <p:sldId id="2612" r:id="rId18"/>
    <p:sldId id="2613" r:id="rId19"/>
    <p:sldId id="2614" r:id="rId20"/>
    <p:sldId id="2615" r:id="rId21"/>
    <p:sldId id="2616" r:id="rId22"/>
    <p:sldId id="2617" r:id="rId23"/>
    <p:sldId id="2611" r:id="rId24"/>
    <p:sldId id="2573" r:id="rId25"/>
    <p:sldId id="2574" r:id="rId26"/>
    <p:sldId id="2575" r:id="rId27"/>
    <p:sldId id="2610" r:id="rId28"/>
    <p:sldId id="2597" r:id="rId29"/>
    <p:sldId id="2577" r:id="rId30"/>
    <p:sldId id="2578" r:id="rId31"/>
    <p:sldId id="2605" r:id="rId32"/>
    <p:sldId id="2603" r:id="rId33"/>
    <p:sldId id="2606" r:id="rId34"/>
    <p:sldId id="2602" r:id="rId35"/>
    <p:sldId id="2604" r:id="rId36"/>
    <p:sldId id="2601" r:id="rId37"/>
    <p:sldId id="2607" r:id="rId38"/>
    <p:sldId id="2608" r:id="rId39"/>
    <p:sldId id="2600" r:id="rId40"/>
    <p:sldId id="2579" r:id="rId41"/>
    <p:sldId id="2598" r:id="rId42"/>
    <p:sldId id="2581" r:id="rId43"/>
    <p:sldId id="2582" r:id="rId44"/>
    <p:sldId id="2583" r:id="rId45"/>
    <p:sldId id="2584" r:id="rId46"/>
    <p:sldId id="2599" r:id="rId47"/>
    <p:sldId id="2586" r:id="rId48"/>
    <p:sldId id="2587" r:id="rId49"/>
    <p:sldId id="2588" r:id="rId50"/>
    <p:sldId id="2585" r:id="rId51"/>
    <p:sldId id="2590" r:id="rId52"/>
    <p:sldId id="2591" r:id="rId53"/>
    <p:sldId id="259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itHub Copilot Course on Development" id="{F888C7B2-5E64-402C-821D-8CD049A71A7B}">
          <p14:sldIdLst>
            <p14:sldId id="2595"/>
          </p14:sldIdLst>
        </p14:section>
        <p14:section name="Writing Better &amp; Faster Code with GitHub Copilot" id="{1AC70759-0D9C-4A22-A492-828C8CFC3379}">
          <p14:sldIdLst>
            <p14:sldId id="318"/>
            <p14:sldId id="2564"/>
            <p14:sldId id="2565"/>
            <p14:sldId id="2566"/>
            <p14:sldId id="2567"/>
          </p14:sldIdLst>
        </p14:section>
        <p14:section name="Speed Up Development" id="{1A3D391A-07C0-463E-AABD-D54710D0F512}">
          <p14:sldIdLst>
            <p14:sldId id="319"/>
            <p14:sldId id="2569"/>
            <p14:sldId id="2570"/>
            <p14:sldId id="2571"/>
          </p14:sldIdLst>
        </p14:section>
        <p14:section name="Refactoring" id="{59EBBBD2-E119-4F35-869E-190884939108}">
          <p14:sldIdLst>
            <p14:sldId id="2596"/>
            <p14:sldId id="2609"/>
            <p14:sldId id="2612"/>
            <p14:sldId id="2613"/>
            <p14:sldId id="2614"/>
            <p14:sldId id="2615"/>
            <p14:sldId id="2616"/>
            <p14:sldId id="2617"/>
          </p14:sldIdLst>
        </p14:section>
        <p14:section name="Automated Documentation Generation" id="{48332E2A-D382-4C5D-8E56-66E688C3D008}">
          <p14:sldIdLst>
            <p14:sldId id="2611"/>
            <p14:sldId id="2573"/>
            <p14:sldId id="2574"/>
            <p14:sldId id="2575"/>
          </p14:sldIdLst>
        </p14:section>
        <p14:section name="Debugging" id="{DFF03603-FCE8-40E5-96FE-8EC408781F94}">
          <p14:sldIdLst>
            <p14:sldId id="2610"/>
          </p14:sldIdLst>
        </p14:section>
        <p14:section name="Writing Tests Efficiently" id="{A86308D3-6692-4EDD-9D0E-B15C475555F5}">
          <p14:sldIdLst>
            <p14:sldId id="2597"/>
            <p14:sldId id="2577"/>
            <p14:sldId id="2578"/>
            <p14:sldId id="2605"/>
            <p14:sldId id="2603"/>
            <p14:sldId id="2606"/>
            <p14:sldId id="2602"/>
            <p14:sldId id="2604"/>
            <p14:sldId id="2601"/>
            <p14:sldId id="2607"/>
            <p14:sldId id="2608"/>
            <p14:sldId id="2600"/>
            <p14:sldId id="2579"/>
          </p14:sldIdLst>
        </p14:section>
        <p14:section name="Git Integration with GitHub Copilot" id="{A560A255-A0CA-415C-9D4D-70F60F6F29B9}">
          <p14:sldIdLst>
            <p14:sldId id="2598"/>
            <p14:sldId id="2581"/>
            <p14:sldId id="2582"/>
            <p14:sldId id="2583"/>
            <p14:sldId id="2584"/>
          </p14:sldIdLst>
        </p14:section>
        <p14:section name="GitHub Workflows in VS Code" id="{C7AD1061-BB58-4646-A499-E6DD804DCF7D}">
          <p14:sldIdLst>
            <p14:sldId id="2599"/>
            <p14:sldId id="2586"/>
            <p14:sldId id="2587"/>
            <p14:sldId id="2588"/>
          </p14:sldIdLst>
        </p14:section>
        <p14:section name="Iterating and Reviewing" id="{0A8862EE-B61F-4DCF-9D70-39339656362D}">
          <p14:sldIdLst>
            <p14:sldId id="2585"/>
            <p14:sldId id="2590"/>
            <p14:sldId id="2591"/>
            <p14:sldId id="2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E27242-599F-44AF-B764-EF7E083DB9FD}" v="69" dt="2025-05-06T13:29:30.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65617" autoAdjust="0"/>
  </p:normalViewPr>
  <p:slideViewPr>
    <p:cSldViewPr snapToGrid="0">
      <p:cViewPr varScale="1">
        <p:scale>
          <a:sx n="64" d="100"/>
          <a:sy n="64" d="100"/>
        </p:scale>
        <p:origin x="180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222.jpeg"/><Relationship Id="rId2" Type="http://schemas.openxmlformats.org/officeDocument/2006/relationships/image" Target="../media/image1221.jpeg"/><Relationship Id="rId1" Type="http://schemas.openxmlformats.org/officeDocument/2006/relationships/image" Target="../media/image1220.jpeg"/></Relationships>
</file>

<file path=ppt/diagrams/_rels/data2.xml.rels><?xml version="1.0" encoding="UTF-8" standalone="yes"?>
<Relationships xmlns="http://schemas.openxmlformats.org/package/2006/relationships"><Relationship Id="rId3" Type="http://schemas.openxmlformats.org/officeDocument/2006/relationships/image" Target="../media/image1227.jpeg"/><Relationship Id="rId2" Type="http://schemas.openxmlformats.org/officeDocument/2006/relationships/image" Target="../media/image1226.jpeg"/><Relationship Id="rId1" Type="http://schemas.openxmlformats.org/officeDocument/2006/relationships/image" Target="../media/image12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22.jpeg"/><Relationship Id="rId2" Type="http://schemas.openxmlformats.org/officeDocument/2006/relationships/image" Target="../media/image1221.jpeg"/><Relationship Id="rId1" Type="http://schemas.openxmlformats.org/officeDocument/2006/relationships/image" Target="../media/image122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27.jpeg"/><Relationship Id="rId2" Type="http://schemas.openxmlformats.org/officeDocument/2006/relationships/image" Target="../media/image1226.jpeg"/><Relationship Id="rId1" Type="http://schemas.openxmlformats.org/officeDocument/2006/relationships/image" Target="../media/image1225.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0A2A88-DF55-4331-8768-80F461ED6B51}"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4FA13F4-F4B8-4561-8782-144C9FB17029}">
      <dgm:prSet/>
      <dgm:spPr/>
      <dgm:t>
        <a:bodyPr/>
        <a:lstStyle/>
        <a:p>
          <a:pPr>
            <a:lnSpc>
              <a:spcPct val="100000"/>
            </a:lnSpc>
            <a:defRPr b="1"/>
          </a:pPr>
          <a:r>
            <a:rPr lang="en-US"/>
            <a:t>Review Commit Messages</a:t>
          </a:r>
        </a:p>
      </dgm:t>
    </dgm:pt>
    <dgm:pt modelId="{3EC7E7BE-8EEC-4BC1-A6DB-7F8DB884528C}" type="parTrans" cxnId="{03788C46-2BBB-4FF9-A0BE-AAAD3C09E0EE}">
      <dgm:prSet/>
      <dgm:spPr/>
      <dgm:t>
        <a:bodyPr/>
        <a:lstStyle/>
        <a:p>
          <a:endParaRPr lang="en-US"/>
        </a:p>
      </dgm:t>
    </dgm:pt>
    <dgm:pt modelId="{841253D1-D438-4C4B-ADB1-C7025C770842}" type="sibTrans" cxnId="{03788C46-2BBB-4FF9-A0BE-AAAD3C09E0EE}">
      <dgm:prSet/>
      <dgm:spPr/>
      <dgm:t>
        <a:bodyPr/>
        <a:lstStyle/>
        <a:p>
          <a:pPr>
            <a:lnSpc>
              <a:spcPct val="100000"/>
            </a:lnSpc>
            <a:defRPr b="1"/>
          </a:pPr>
          <a:endParaRPr lang="en-US"/>
        </a:p>
      </dgm:t>
    </dgm:pt>
    <dgm:pt modelId="{41079EB2-2628-4F71-A462-E42F097C8A1D}">
      <dgm:prSet/>
      <dgm:spPr/>
      <dgm:t>
        <a:bodyPr/>
        <a:lstStyle/>
        <a:p>
          <a:pPr>
            <a:lnSpc>
              <a:spcPct val="100000"/>
            </a:lnSpc>
          </a:pPr>
          <a:r>
            <a:rPr lang="en-US"/>
            <a:t>Always review AI-suggested commit messages and pull request descriptions to ensure clarity and accuracy.</a:t>
          </a:r>
        </a:p>
      </dgm:t>
    </dgm:pt>
    <dgm:pt modelId="{C46415BA-E602-4B2A-BFA5-ECB8B3F0CA51}" type="parTrans" cxnId="{1E7445C5-2E1A-48D0-BBB6-7556590CEF9D}">
      <dgm:prSet/>
      <dgm:spPr/>
      <dgm:t>
        <a:bodyPr/>
        <a:lstStyle/>
        <a:p>
          <a:endParaRPr lang="en-US"/>
        </a:p>
      </dgm:t>
    </dgm:pt>
    <dgm:pt modelId="{500E9D4D-F8B0-4B22-841F-19225F76F323}" type="sibTrans" cxnId="{1E7445C5-2E1A-48D0-BBB6-7556590CEF9D}">
      <dgm:prSet/>
      <dgm:spPr/>
      <dgm:t>
        <a:bodyPr/>
        <a:lstStyle/>
        <a:p>
          <a:endParaRPr lang="en-US"/>
        </a:p>
      </dgm:t>
    </dgm:pt>
    <dgm:pt modelId="{818810F2-D140-4558-96CF-F153A0B26C30}">
      <dgm:prSet/>
      <dgm:spPr/>
      <dgm:t>
        <a:bodyPr/>
        <a:lstStyle/>
        <a:p>
          <a:pPr>
            <a:lnSpc>
              <a:spcPct val="100000"/>
            </a:lnSpc>
            <a:defRPr b="1"/>
          </a:pPr>
          <a:r>
            <a:rPr lang="en-US"/>
            <a:t>Use AI as a Tool</a:t>
          </a:r>
        </a:p>
      </dgm:t>
    </dgm:pt>
    <dgm:pt modelId="{E3F89E55-8FAB-4749-85B5-602BB4353AF0}" type="parTrans" cxnId="{E46630D0-9753-4C48-B01C-DE21C65F6F5E}">
      <dgm:prSet/>
      <dgm:spPr/>
      <dgm:t>
        <a:bodyPr/>
        <a:lstStyle/>
        <a:p>
          <a:endParaRPr lang="en-US"/>
        </a:p>
      </dgm:t>
    </dgm:pt>
    <dgm:pt modelId="{0445E5E9-806B-47D5-BD74-B4A4DCCF97C1}" type="sibTrans" cxnId="{E46630D0-9753-4C48-B01C-DE21C65F6F5E}">
      <dgm:prSet/>
      <dgm:spPr/>
      <dgm:t>
        <a:bodyPr/>
        <a:lstStyle/>
        <a:p>
          <a:pPr>
            <a:lnSpc>
              <a:spcPct val="100000"/>
            </a:lnSpc>
            <a:defRPr b="1"/>
          </a:pPr>
          <a:endParaRPr lang="en-US"/>
        </a:p>
      </dgm:t>
    </dgm:pt>
    <dgm:pt modelId="{D1C7A890-B0FA-4D2E-AD3A-24437F7C5516}">
      <dgm:prSet/>
      <dgm:spPr/>
      <dgm:t>
        <a:bodyPr/>
        <a:lstStyle/>
        <a:p>
          <a:pPr>
            <a:lnSpc>
              <a:spcPct val="100000"/>
            </a:lnSpc>
          </a:pPr>
          <a:r>
            <a:rPr lang="en-US" dirty="0"/>
            <a:t>Utilize AI tools like Copilot to enhance documentation processes but maintain personal judgment in the content.</a:t>
          </a:r>
        </a:p>
      </dgm:t>
    </dgm:pt>
    <dgm:pt modelId="{A15FDC8D-8B68-4443-BDB8-CF8930771C01}" type="parTrans" cxnId="{F7608311-B050-4EA5-8F32-080C71BECD1F}">
      <dgm:prSet/>
      <dgm:spPr/>
      <dgm:t>
        <a:bodyPr/>
        <a:lstStyle/>
        <a:p>
          <a:endParaRPr lang="en-US"/>
        </a:p>
      </dgm:t>
    </dgm:pt>
    <dgm:pt modelId="{AD86B0F0-C407-4EE3-9A51-A1AFC6DF39C7}" type="sibTrans" cxnId="{F7608311-B050-4EA5-8F32-080C71BECD1F}">
      <dgm:prSet/>
      <dgm:spPr/>
      <dgm:t>
        <a:bodyPr/>
        <a:lstStyle/>
        <a:p>
          <a:endParaRPr lang="en-US"/>
        </a:p>
      </dgm:t>
    </dgm:pt>
    <dgm:pt modelId="{2ED855CB-982D-4E5E-9FB9-6869F496F07B}">
      <dgm:prSet/>
      <dgm:spPr/>
      <dgm:t>
        <a:bodyPr/>
        <a:lstStyle/>
        <a:p>
          <a:pPr>
            <a:lnSpc>
              <a:spcPct val="100000"/>
            </a:lnSpc>
            <a:defRPr b="1"/>
          </a:pPr>
          <a:r>
            <a:rPr lang="en-US"/>
            <a:t>Clarify Pull Requests</a:t>
          </a:r>
        </a:p>
      </dgm:t>
    </dgm:pt>
    <dgm:pt modelId="{2C46E1C3-D321-4F39-BC9C-47481342D002}" type="parTrans" cxnId="{559BB835-8304-4E7C-BED6-A7140EB138CB}">
      <dgm:prSet/>
      <dgm:spPr/>
      <dgm:t>
        <a:bodyPr/>
        <a:lstStyle/>
        <a:p>
          <a:endParaRPr lang="en-US"/>
        </a:p>
      </dgm:t>
    </dgm:pt>
    <dgm:pt modelId="{55D07143-E371-4F95-8025-EA0F1CB9A57F}" type="sibTrans" cxnId="{559BB835-8304-4E7C-BED6-A7140EB138CB}">
      <dgm:prSet/>
      <dgm:spPr/>
      <dgm:t>
        <a:bodyPr/>
        <a:lstStyle/>
        <a:p>
          <a:endParaRPr lang="en-US"/>
        </a:p>
      </dgm:t>
    </dgm:pt>
    <dgm:pt modelId="{30F30C5B-2CB7-4EC1-9DA5-536192C70676}">
      <dgm:prSet/>
      <dgm:spPr/>
      <dgm:t>
        <a:bodyPr/>
        <a:lstStyle/>
        <a:p>
          <a:pPr>
            <a:lnSpc>
              <a:spcPct val="100000"/>
            </a:lnSpc>
          </a:pPr>
          <a:r>
            <a:rPr lang="en-US"/>
            <a:t>Clearly define the scope of pull requests and articulate key decisions for better understanding among reviewers.</a:t>
          </a:r>
        </a:p>
      </dgm:t>
    </dgm:pt>
    <dgm:pt modelId="{90B232EC-FBC7-4DF7-B967-618A9296476E}" type="parTrans" cxnId="{61F187C5-2A7D-4E7E-8059-886D9CCF48EE}">
      <dgm:prSet/>
      <dgm:spPr/>
      <dgm:t>
        <a:bodyPr/>
        <a:lstStyle/>
        <a:p>
          <a:endParaRPr lang="en-US"/>
        </a:p>
      </dgm:t>
    </dgm:pt>
    <dgm:pt modelId="{7FD2E3CF-13EE-4180-BE15-ABD4809F4F5D}" type="sibTrans" cxnId="{61F187C5-2A7D-4E7E-8059-886D9CCF48EE}">
      <dgm:prSet/>
      <dgm:spPr/>
      <dgm:t>
        <a:bodyPr/>
        <a:lstStyle/>
        <a:p>
          <a:endParaRPr lang="en-US"/>
        </a:p>
      </dgm:t>
    </dgm:pt>
    <dgm:pt modelId="{1A1940AC-639E-4F2A-A37A-053082B05016}" type="pres">
      <dgm:prSet presAssocID="{C60A2A88-DF55-4331-8768-80F461ED6B51}" presName="Root" presStyleCnt="0">
        <dgm:presLayoutVars>
          <dgm:dir/>
          <dgm:resizeHandles val="exact"/>
        </dgm:presLayoutVars>
      </dgm:prSet>
      <dgm:spPr/>
    </dgm:pt>
    <dgm:pt modelId="{0E8F435D-ED7D-44AE-8F85-85A375A21420}" type="pres">
      <dgm:prSet presAssocID="{04FA13F4-F4B8-4561-8782-144C9FB17029}" presName="Composite" presStyleCnt="0"/>
      <dgm:spPr/>
    </dgm:pt>
    <dgm:pt modelId="{F3D2222A-9B90-4C71-8FC0-88765C49072B}" type="pres">
      <dgm:prSet presAssocID="{04FA13F4-F4B8-4561-8782-144C9FB17029}"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r="33249" b="-2"/>
          <a:stretch/>
        </a:blipFill>
      </dgm:spPr>
      <dgm:extLst>
        <a:ext uri="{E40237B7-FDA0-4F09-8148-C483321AD2D9}">
          <dgm14:cNvPr xmlns:dgm14="http://schemas.microsoft.com/office/drawing/2010/diagram" id="0" name="" descr="Bald man attending virtual therapy"/>
        </a:ext>
      </dgm:extLst>
    </dgm:pt>
    <dgm:pt modelId="{2F696AA1-9ACA-4CC0-97F1-8B89B278A232}" type="pres">
      <dgm:prSet presAssocID="{04FA13F4-F4B8-4561-8782-144C9FB17029}" presName="Subtitle" presStyleLbl="revTx" presStyleIdx="0" presStyleCnt="6">
        <dgm:presLayoutVars>
          <dgm:chMax val="0"/>
          <dgm:bulletEnabled/>
        </dgm:presLayoutVars>
      </dgm:prSet>
      <dgm:spPr/>
    </dgm:pt>
    <dgm:pt modelId="{2DAA974C-6431-409E-91E0-9206BE90B699}" type="pres">
      <dgm:prSet presAssocID="{04FA13F4-F4B8-4561-8782-144C9FB17029}" presName="Description" presStyleLbl="revTx" presStyleIdx="1" presStyleCnt="6">
        <dgm:presLayoutVars>
          <dgm:bulletEnabled/>
        </dgm:presLayoutVars>
      </dgm:prSet>
      <dgm:spPr/>
    </dgm:pt>
    <dgm:pt modelId="{92755B3A-2F1E-45EF-87CC-3F310E7538F3}" type="pres">
      <dgm:prSet presAssocID="{841253D1-D438-4C4B-ADB1-C7025C770842}" presName="sibTrans" presStyleLbl="sibTrans2D1" presStyleIdx="0" presStyleCnt="0"/>
      <dgm:spPr/>
    </dgm:pt>
    <dgm:pt modelId="{00AB049B-C50E-4D9B-85B8-897999174F3D}" type="pres">
      <dgm:prSet presAssocID="{818810F2-D140-4558-96CF-F153A0B26C30}" presName="Composite" presStyleCnt="0"/>
      <dgm:spPr/>
    </dgm:pt>
    <dgm:pt modelId="{FE7AB91A-B081-4781-8BED-98EE6CEEF9E1}" type="pres">
      <dgm:prSet presAssocID="{818810F2-D140-4558-96CF-F153A0B26C30}"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1125" r="4381" b="7"/>
          <a:stretch/>
        </a:blipFill>
      </dgm:spPr>
      <dgm:extLst>
        <a:ext uri="{E40237B7-FDA0-4F09-8148-C483321AD2D9}">
          <dgm14:cNvPr xmlns:dgm14="http://schemas.microsoft.com/office/drawing/2010/diagram" id="0" name="" descr="Shot of a focussed young computer programmer working on his coding late at night"/>
        </a:ext>
      </dgm:extLst>
    </dgm:pt>
    <dgm:pt modelId="{4D458875-D585-40C8-9E9B-0ED4BCCC338B}" type="pres">
      <dgm:prSet presAssocID="{818810F2-D140-4558-96CF-F153A0B26C30}" presName="Subtitle" presStyleLbl="revTx" presStyleIdx="2" presStyleCnt="6">
        <dgm:presLayoutVars>
          <dgm:chMax val="0"/>
          <dgm:bulletEnabled/>
        </dgm:presLayoutVars>
      </dgm:prSet>
      <dgm:spPr/>
    </dgm:pt>
    <dgm:pt modelId="{2939F9A4-CD50-42B8-BB89-56BB94FA4F19}" type="pres">
      <dgm:prSet presAssocID="{818810F2-D140-4558-96CF-F153A0B26C30}" presName="Description" presStyleLbl="revTx" presStyleIdx="3" presStyleCnt="6">
        <dgm:presLayoutVars>
          <dgm:bulletEnabled/>
        </dgm:presLayoutVars>
      </dgm:prSet>
      <dgm:spPr/>
    </dgm:pt>
    <dgm:pt modelId="{AB02CC0D-37C3-4DE1-8FBF-832568FD9C8E}" type="pres">
      <dgm:prSet presAssocID="{0445E5E9-806B-47D5-BD74-B4A4DCCF97C1}" presName="sibTrans" presStyleLbl="sibTrans2D1" presStyleIdx="0" presStyleCnt="0"/>
      <dgm:spPr/>
    </dgm:pt>
    <dgm:pt modelId="{BCE6E3C6-8607-44F2-8556-EC62DFC2460F}" type="pres">
      <dgm:prSet presAssocID="{2ED855CB-982D-4E5E-9FB9-6869F496F07B}" presName="Composite" presStyleCnt="0"/>
      <dgm:spPr/>
    </dgm:pt>
    <dgm:pt modelId="{5DB5DB0F-4021-42A3-9643-4E66B0E193D6}" type="pres">
      <dgm:prSet presAssocID="{2ED855CB-982D-4E5E-9FB9-6869F496F07B}"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l="16808" r="11695" b="5"/>
          <a:stretch/>
        </a:blipFill>
      </dgm:spPr>
      <dgm:extLst>
        <a:ext uri="{E40237B7-FDA0-4F09-8148-C483321AD2D9}">
          <dgm14:cNvPr xmlns:dgm14="http://schemas.microsoft.com/office/drawing/2010/diagram" id="0" name="" descr="Cropped shot of a group of designers working in their officehttp://195.154.178.81/DATA/i_collage/pu/shoots/805224.jpg"/>
        </a:ext>
      </dgm:extLst>
    </dgm:pt>
    <dgm:pt modelId="{25B3A42D-D440-4696-B53C-CC806E61CBB7}" type="pres">
      <dgm:prSet presAssocID="{2ED855CB-982D-4E5E-9FB9-6869F496F07B}" presName="Subtitle" presStyleLbl="revTx" presStyleIdx="4" presStyleCnt="6">
        <dgm:presLayoutVars>
          <dgm:chMax val="0"/>
          <dgm:bulletEnabled/>
        </dgm:presLayoutVars>
      </dgm:prSet>
      <dgm:spPr/>
    </dgm:pt>
    <dgm:pt modelId="{5015D1C2-832F-4C75-8AB8-BE8BEFCF5C33}" type="pres">
      <dgm:prSet presAssocID="{2ED855CB-982D-4E5E-9FB9-6869F496F07B}" presName="Description" presStyleLbl="revTx" presStyleIdx="5" presStyleCnt="6">
        <dgm:presLayoutVars>
          <dgm:bulletEnabled/>
        </dgm:presLayoutVars>
      </dgm:prSet>
      <dgm:spPr/>
    </dgm:pt>
  </dgm:ptLst>
  <dgm:cxnLst>
    <dgm:cxn modelId="{F7608311-B050-4EA5-8F32-080C71BECD1F}" srcId="{818810F2-D140-4558-96CF-F153A0B26C30}" destId="{D1C7A890-B0FA-4D2E-AD3A-24437F7C5516}" srcOrd="0" destOrd="0" parTransId="{A15FDC8D-8B68-4443-BDB8-CF8930771C01}" sibTransId="{AD86B0F0-C407-4EE3-9A51-A1AFC6DF39C7}"/>
    <dgm:cxn modelId="{CC38EC2F-B43A-4810-ADD8-CB3FC57762CC}" type="presOf" srcId="{C60A2A88-DF55-4331-8768-80F461ED6B51}" destId="{1A1940AC-639E-4F2A-A37A-053082B05016}" srcOrd="0" destOrd="0" presId="urn:microsoft.com/office/officeart/2024/3/layout/verticalVisualTextBlock1"/>
    <dgm:cxn modelId="{4C8C9034-9429-49A4-A152-5E35DC5D46A1}" type="presOf" srcId="{D1C7A890-B0FA-4D2E-AD3A-24437F7C5516}" destId="{2939F9A4-CD50-42B8-BB89-56BB94FA4F19}" srcOrd="0" destOrd="0" presId="urn:microsoft.com/office/officeart/2024/3/layout/verticalVisualTextBlock1"/>
    <dgm:cxn modelId="{559BB835-8304-4E7C-BED6-A7140EB138CB}" srcId="{C60A2A88-DF55-4331-8768-80F461ED6B51}" destId="{2ED855CB-982D-4E5E-9FB9-6869F496F07B}" srcOrd="2" destOrd="0" parTransId="{2C46E1C3-D321-4F39-BC9C-47481342D002}" sibTransId="{55D07143-E371-4F95-8025-EA0F1CB9A57F}"/>
    <dgm:cxn modelId="{728F2166-DA6D-4BD8-8FFA-16A34DCEA5D1}" type="presOf" srcId="{30F30C5B-2CB7-4EC1-9DA5-536192C70676}" destId="{5015D1C2-832F-4C75-8AB8-BE8BEFCF5C33}" srcOrd="0" destOrd="0" presId="urn:microsoft.com/office/officeart/2024/3/layout/verticalVisualTextBlock1"/>
    <dgm:cxn modelId="{03788C46-2BBB-4FF9-A0BE-AAAD3C09E0EE}" srcId="{C60A2A88-DF55-4331-8768-80F461ED6B51}" destId="{04FA13F4-F4B8-4561-8782-144C9FB17029}" srcOrd="0" destOrd="0" parTransId="{3EC7E7BE-8EEC-4BC1-A6DB-7F8DB884528C}" sibTransId="{841253D1-D438-4C4B-ADB1-C7025C770842}"/>
    <dgm:cxn modelId="{323BA746-4585-4E2D-9EC9-F59EB959A2F9}" type="presOf" srcId="{41079EB2-2628-4F71-A462-E42F097C8A1D}" destId="{2DAA974C-6431-409E-91E0-9206BE90B699}" srcOrd="0" destOrd="0" presId="urn:microsoft.com/office/officeart/2024/3/layout/verticalVisualTextBlock1"/>
    <dgm:cxn modelId="{41D2446E-9A0A-45B6-8604-A385D11298ED}" type="presOf" srcId="{2ED855CB-982D-4E5E-9FB9-6869F496F07B}" destId="{25B3A42D-D440-4696-B53C-CC806E61CBB7}" srcOrd="0" destOrd="0" presId="urn:microsoft.com/office/officeart/2024/3/layout/verticalVisualTextBlock1"/>
    <dgm:cxn modelId="{25D6EA90-FC0A-40A4-A5DE-159400748D63}" type="presOf" srcId="{818810F2-D140-4558-96CF-F153A0B26C30}" destId="{4D458875-D585-40C8-9E9B-0ED4BCCC338B}" srcOrd="0" destOrd="0" presId="urn:microsoft.com/office/officeart/2024/3/layout/verticalVisualTextBlock1"/>
    <dgm:cxn modelId="{F7848BAD-929C-494F-9586-EB5FEB704C3F}" type="presOf" srcId="{0445E5E9-806B-47D5-BD74-B4A4DCCF97C1}" destId="{AB02CC0D-37C3-4DE1-8FBF-832568FD9C8E}" srcOrd="0" destOrd="0" presId="urn:microsoft.com/office/officeart/2024/3/layout/verticalVisualTextBlock1"/>
    <dgm:cxn modelId="{1E7445C5-2E1A-48D0-BBB6-7556590CEF9D}" srcId="{04FA13F4-F4B8-4561-8782-144C9FB17029}" destId="{41079EB2-2628-4F71-A462-E42F097C8A1D}" srcOrd="0" destOrd="0" parTransId="{C46415BA-E602-4B2A-BFA5-ECB8B3F0CA51}" sibTransId="{500E9D4D-F8B0-4B22-841F-19225F76F323}"/>
    <dgm:cxn modelId="{61F187C5-2A7D-4E7E-8059-886D9CCF48EE}" srcId="{2ED855CB-982D-4E5E-9FB9-6869F496F07B}" destId="{30F30C5B-2CB7-4EC1-9DA5-536192C70676}" srcOrd="0" destOrd="0" parTransId="{90B232EC-FBC7-4DF7-B967-618A9296476E}" sibTransId="{7FD2E3CF-13EE-4180-BE15-ABD4809F4F5D}"/>
    <dgm:cxn modelId="{E46630D0-9753-4C48-B01C-DE21C65F6F5E}" srcId="{C60A2A88-DF55-4331-8768-80F461ED6B51}" destId="{818810F2-D140-4558-96CF-F153A0B26C30}" srcOrd="1" destOrd="0" parTransId="{E3F89E55-8FAB-4749-85B5-602BB4353AF0}" sibTransId="{0445E5E9-806B-47D5-BD74-B4A4DCCF97C1}"/>
    <dgm:cxn modelId="{62FE15E5-9B87-4CD2-9C30-E609AD5D61CA}" type="presOf" srcId="{841253D1-D438-4C4B-ADB1-C7025C770842}" destId="{92755B3A-2F1E-45EF-87CC-3F310E7538F3}" srcOrd="0" destOrd="0" presId="urn:microsoft.com/office/officeart/2024/3/layout/verticalVisualTextBlock1"/>
    <dgm:cxn modelId="{837726EE-178A-4BE2-85C4-38B3507342F1}" type="presOf" srcId="{04FA13F4-F4B8-4561-8782-144C9FB17029}" destId="{2F696AA1-9ACA-4CC0-97F1-8B89B278A232}" srcOrd="0" destOrd="0" presId="urn:microsoft.com/office/officeart/2024/3/layout/verticalVisualTextBlock1"/>
    <dgm:cxn modelId="{58546BB0-5A9E-419F-9F7C-712F45081933}" type="presParOf" srcId="{1A1940AC-639E-4F2A-A37A-053082B05016}" destId="{0E8F435D-ED7D-44AE-8F85-85A375A21420}" srcOrd="0" destOrd="0" presId="urn:microsoft.com/office/officeart/2024/3/layout/verticalVisualTextBlock1"/>
    <dgm:cxn modelId="{C2D59532-012E-44D4-9A03-EE69E4AFBE7D}" type="presParOf" srcId="{0E8F435D-ED7D-44AE-8F85-85A375A21420}" destId="{F3D2222A-9B90-4C71-8FC0-88765C49072B}" srcOrd="0" destOrd="0" presId="urn:microsoft.com/office/officeart/2024/3/layout/verticalVisualTextBlock1"/>
    <dgm:cxn modelId="{C1227C79-EF96-4C4E-ACBF-FDF821F81058}" type="presParOf" srcId="{0E8F435D-ED7D-44AE-8F85-85A375A21420}" destId="{2F696AA1-9ACA-4CC0-97F1-8B89B278A232}" srcOrd="1" destOrd="0" presId="urn:microsoft.com/office/officeart/2024/3/layout/verticalVisualTextBlock1"/>
    <dgm:cxn modelId="{4ECE0E03-9FFB-49EE-894D-753B044889C0}" type="presParOf" srcId="{0E8F435D-ED7D-44AE-8F85-85A375A21420}" destId="{2DAA974C-6431-409E-91E0-9206BE90B699}" srcOrd="2" destOrd="0" presId="urn:microsoft.com/office/officeart/2024/3/layout/verticalVisualTextBlock1"/>
    <dgm:cxn modelId="{A24F5026-26EE-46C5-9625-36EF574C243F}" type="presParOf" srcId="{1A1940AC-639E-4F2A-A37A-053082B05016}" destId="{92755B3A-2F1E-45EF-87CC-3F310E7538F3}" srcOrd="1" destOrd="0" presId="urn:microsoft.com/office/officeart/2024/3/layout/verticalVisualTextBlock1"/>
    <dgm:cxn modelId="{01DFA30D-C021-4CAA-BC94-BC1B3DA3AF01}" type="presParOf" srcId="{1A1940AC-639E-4F2A-A37A-053082B05016}" destId="{00AB049B-C50E-4D9B-85B8-897999174F3D}" srcOrd="2" destOrd="0" presId="urn:microsoft.com/office/officeart/2024/3/layout/verticalVisualTextBlock1"/>
    <dgm:cxn modelId="{B9AFC184-18D5-4749-9C66-6A0179B3F568}" type="presParOf" srcId="{00AB049B-C50E-4D9B-85B8-897999174F3D}" destId="{FE7AB91A-B081-4781-8BED-98EE6CEEF9E1}" srcOrd="0" destOrd="0" presId="urn:microsoft.com/office/officeart/2024/3/layout/verticalVisualTextBlock1"/>
    <dgm:cxn modelId="{5E1BCB87-F576-45BD-ADC2-1E4ECDDE324E}" type="presParOf" srcId="{00AB049B-C50E-4D9B-85B8-897999174F3D}" destId="{4D458875-D585-40C8-9E9B-0ED4BCCC338B}" srcOrd="1" destOrd="0" presId="urn:microsoft.com/office/officeart/2024/3/layout/verticalVisualTextBlock1"/>
    <dgm:cxn modelId="{0B1D701F-501B-46CF-9F1E-52A6DFFB97A8}" type="presParOf" srcId="{00AB049B-C50E-4D9B-85B8-897999174F3D}" destId="{2939F9A4-CD50-42B8-BB89-56BB94FA4F19}" srcOrd="2" destOrd="0" presId="urn:microsoft.com/office/officeart/2024/3/layout/verticalVisualTextBlock1"/>
    <dgm:cxn modelId="{745A0D5A-4F1D-4F6B-BF66-84E6C8CC80F6}" type="presParOf" srcId="{1A1940AC-639E-4F2A-A37A-053082B05016}" destId="{AB02CC0D-37C3-4DE1-8FBF-832568FD9C8E}" srcOrd="3" destOrd="0" presId="urn:microsoft.com/office/officeart/2024/3/layout/verticalVisualTextBlock1"/>
    <dgm:cxn modelId="{2C027658-34BE-4B0F-80FC-41603A1E0177}" type="presParOf" srcId="{1A1940AC-639E-4F2A-A37A-053082B05016}" destId="{BCE6E3C6-8607-44F2-8556-EC62DFC2460F}" srcOrd="4" destOrd="0" presId="urn:microsoft.com/office/officeart/2024/3/layout/verticalVisualTextBlock1"/>
    <dgm:cxn modelId="{DCDD1982-4499-4B3A-AD59-171D5F757F98}" type="presParOf" srcId="{BCE6E3C6-8607-44F2-8556-EC62DFC2460F}" destId="{5DB5DB0F-4021-42A3-9643-4E66B0E193D6}" srcOrd="0" destOrd="0" presId="urn:microsoft.com/office/officeart/2024/3/layout/verticalVisualTextBlock1"/>
    <dgm:cxn modelId="{1F7F778B-A048-4A75-BEC0-FEDAAB3964AD}" type="presParOf" srcId="{BCE6E3C6-8607-44F2-8556-EC62DFC2460F}" destId="{25B3A42D-D440-4696-B53C-CC806E61CBB7}" srcOrd="1" destOrd="0" presId="urn:microsoft.com/office/officeart/2024/3/layout/verticalVisualTextBlock1"/>
    <dgm:cxn modelId="{1561C988-B3FA-4886-8F7E-447C7B8DC10F}" type="presParOf" srcId="{BCE6E3C6-8607-44F2-8556-EC62DFC2460F}" destId="{5015D1C2-832F-4C75-8AB8-BE8BEFCF5C3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8BB8AB-C17D-4AC6-953C-AF61A20B8745}"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C825E175-0AD4-4E76-A6B6-9C6ED3693354}">
      <dgm:prSet/>
      <dgm:spPr/>
      <dgm:t>
        <a:bodyPr/>
        <a:lstStyle/>
        <a:p>
          <a:pPr>
            <a:lnSpc>
              <a:spcPct val="100000"/>
            </a:lnSpc>
            <a:defRPr b="1"/>
          </a:pPr>
          <a:r>
            <a:rPr lang="en-US"/>
            <a:t>Draft Review Process</a:t>
          </a:r>
        </a:p>
      </dgm:t>
    </dgm:pt>
    <dgm:pt modelId="{68772A24-F906-4396-A87B-E96CBFF2818C}" type="parTrans" cxnId="{9757282B-9F4A-4C99-8B04-B34F03923C0C}">
      <dgm:prSet/>
      <dgm:spPr/>
      <dgm:t>
        <a:bodyPr/>
        <a:lstStyle/>
        <a:p>
          <a:endParaRPr lang="en-US"/>
        </a:p>
      </dgm:t>
    </dgm:pt>
    <dgm:pt modelId="{E7B75A67-9678-4BD4-8BF9-43EBC4A5FBCB}" type="sibTrans" cxnId="{9757282B-9F4A-4C99-8B04-B34F03923C0C}">
      <dgm:prSet/>
      <dgm:spPr/>
      <dgm:t>
        <a:bodyPr/>
        <a:lstStyle/>
        <a:p>
          <a:pPr>
            <a:lnSpc>
              <a:spcPct val="100000"/>
            </a:lnSpc>
            <a:defRPr b="1"/>
          </a:pPr>
          <a:endParaRPr lang="en-US"/>
        </a:p>
      </dgm:t>
    </dgm:pt>
    <dgm:pt modelId="{30675C05-4EDE-42E0-9B08-D19466DF0EAD}">
      <dgm:prSet/>
      <dgm:spPr/>
      <dgm:t>
        <a:bodyPr/>
        <a:lstStyle/>
        <a:p>
          <a:pPr>
            <a:lnSpc>
              <a:spcPct val="100000"/>
            </a:lnSpc>
          </a:pPr>
          <a:r>
            <a:rPr lang="en-US"/>
            <a:t>AI outputs should be treated as initial drafts, requiring thorough review and consideration before finalization.</a:t>
          </a:r>
        </a:p>
      </dgm:t>
    </dgm:pt>
    <dgm:pt modelId="{D2942903-5D38-456F-8C48-F90B4617C1B8}" type="parTrans" cxnId="{76F44DCC-929C-4378-8ECF-0DCF93B78BCE}">
      <dgm:prSet/>
      <dgm:spPr/>
      <dgm:t>
        <a:bodyPr/>
        <a:lstStyle/>
        <a:p>
          <a:endParaRPr lang="en-US"/>
        </a:p>
      </dgm:t>
    </dgm:pt>
    <dgm:pt modelId="{D6626B62-0002-49E2-AF73-C6D3337F2701}" type="sibTrans" cxnId="{76F44DCC-929C-4378-8ECF-0DCF93B78BCE}">
      <dgm:prSet/>
      <dgm:spPr/>
      <dgm:t>
        <a:bodyPr/>
        <a:lstStyle/>
        <a:p>
          <a:endParaRPr lang="en-US"/>
        </a:p>
      </dgm:t>
    </dgm:pt>
    <dgm:pt modelId="{EC07A6FE-1F85-45B9-AE1C-AED899217517}">
      <dgm:prSet/>
      <dgm:spPr/>
      <dgm:t>
        <a:bodyPr/>
        <a:lstStyle/>
        <a:p>
          <a:pPr>
            <a:lnSpc>
              <a:spcPct val="100000"/>
            </a:lnSpc>
            <a:defRPr b="1"/>
          </a:pPr>
          <a:r>
            <a:rPr lang="en-US"/>
            <a:t>Testing AI Code</a:t>
          </a:r>
        </a:p>
      </dgm:t>
    </dgm:pt>
    <dgm:pt modelId="{C2B2E4AE-150F-439C-8E72-5FC81F91D89C}" type="parTrans" cxnId="{19B8AF39-F3BB-48D3-A053-506CF018B10D}">
      <dgm:prSet/>
      <dgm:spPr/>
      <dgm:t>
        <a:bodyPr/>
        <a:lstStyle/>
        <a:p>
          <a:endParaRPr lang="en-US"/>
        </a:p>
      </dgm:t>
    </dgm:pt>
    <dgm:pt modelId="{8E08D429-AF37-4B04-8F51-DC816DBDE823}" type="sibTrans" cxnId="{19B8AF39-F3BB-48D3-A053-506CF018B10D}">
      <dgm:prSet/>
      <dgm:spPr/>
      <dgm:t>
        <a:bodyPr/>
        <a:lstStyle/>
        <a:p>
          <a:pPr>
            <a:lnSpc>
              <a:spcPct val="100000"/>
            </a:lnSpc>
            <a:defRPr b="1"/>
          </a:pPr>
          <a:endParaRPr lang="en-US"/>
        </a:p>
      </dgm:t>
    </dgm:pt>
    <dgm:pt modelId="{FED0D54B-4935-4DFC-80AF-EC8F24C3B044}">
      <dgm:prSet/>
      <dgm:spPr/>
      <dgm:t>
        <a:bodyPr/>
        <a:lstStyle/>
        <a:p>
          <a:pPr>
            <a:lnSpc>
              <a:spcPct val="100000"/>
            </a:lnSpc>
          </a:pPr>
          <a:r>
            <a:rPr lang="en-US"/>
            <a:t>Always validate and test AI-generated code to ensure functionality and correctness before deployment.</a:t>
          </a:r>
        </a:p>
      </dgm:t>
    </dgm:pt>
    <dgm:pt modelId="{A72183BA-369B-4A5A-AA89-0B7D6EA04444}" type="parTrans" cxnId="{9DA6B2BE-52C5-4AFA-ACE6-E570514BB496}">
      <dgm:prSet/>
      <dgm:spPr/>
      <dgm:t>
        <a:bodyPr/>
        <a:lstStyle/>
        <a:p>
          <a:endParaRPr lang="en-US"/>
        </a:p>
      </dgm:t>
    </dgm:pt>
    <dgm:pt modelId="{F46E7A21-0C3B-4008-9FA0-94642F61A581}" type="sibTrans" cxnId="{9DA6B2BE-52C5-4AFA-ACE6-E570514BB496}">
      <dgm:prSet/>
      <dgm:spPr/>
      <dgm:t>
        <a:bodyPr/>
        <a:lstStyle/>
        <a:p>
          <a:endParaRPr lang="en-US"/>
        </a:p>
      </dgm:t>
    </dgm:pt>
    <dgm:pt modelId="{E4B9E7A6-ADC2-42C6-8E03-6C861B4E2F6A}">
      <dgm:prSet/>
      <dgm:spPr/>
      <dgm:t>
        <a:bodyPr/>
        <a:lstStyle/>
        <a:p>
          <a:pPr>
            <a:lnSpc>
              <a:spcPct val="100000"/>
            </a:lnSpc>
            <a:defRPr b="1"/>
          </a:pPr>
          <a:r>
            <a:rPr lang="en-US"/>
            <a:t>Using Linters and CI</a:t>
          </a:r>
        </a:p>
      </dgm:t>
    </dgm:pt>
    <dgm:pt modelId="{747EB737-1680-4A2A-B3AE-360EFB131B25}" type="parTrans" cxnId="{6161A0FC-A0D5-46D1-AA8E-962FEA39D0F6}">
      <dgm:prSet/>
      <dgm:spPr/>
      <dgm:t>
        <a:bodyPr/>
        <a:lstStyle/>
        <a:p>
          <a:endParaRPr lang="en-US"/>
        </a:p>
      </dgm:t>
    </dgm:pt>
    <dgm:pt modelId="{98BE8246-0A88-4879-8E79-D5930FD39E36}" type="sibTrans" cxnId="{6161A0FC-A0D5-46D1-AA8E-962FEA39D0F6}">
      <dgm:prSet/>
      <dgm:spPr/>
      <dgm:t>
        <a:bodyPr/>
        <a:lstStyle/>
        <a:p>
          <a:endParaRPr lang="en-US"/>
        </a:p>
      </dgm:t>
    </dgm:pt>
    <dgm:pt modelId="{4B547F0E-044C-42A2-A9EF-EB13C6D0788D}">
      <dgm:prSet/>
      <dgm:spPr/>
      <dgm:t>
        <a:bodyPr/>
        <a:lstStyle/>
        <a:p>
          <a:pPr>
            <a:lnSpc>
              <a:spcPct val="100000"/>
            </a:lnSpc>
          </a:pPr>
          <a:r>
            <a:rPr lang="en-US"/>
            <a:t>Implement linters and Continuous Integration (CI) to catch errors early in the development process, improving code quality.</a:t>
          </a:r>
        </a:p>
      </dgm:t>
    </dgm:pt>
    <dgm:pt modelId="{50A4C34A-834C-4FA7-B1BE-3880E7A37E75}" type="parTrans" cxnId="{1F6C549E-B955-45D2-BCEE-8DE440CD70C4}">
      <dgm:prSet/>
      <dgm:spPr/>
      <dgm:t>
        <a:bodyPr/>
        <a:lstStyle/>
        <a:p>
          <a:endParaRPr lang="en-US"/>
        </a:p>
      </dgm:t>
    </dgm:pt>
    <dgm:pt modelId="{0200585E-D691-4D3D-A37B-110B86FEFB6B}" type="sibTrans" cxnId="{1F6C549E-B955-45D2-BCEE-8DE440CD70C4}">
      <dgm:prSet/>
      <dgm:spPr/>
      <dgm:t>
        <a:bodyPr/>
        <a:lstStyle/>
        <a:p>
          <a:endParaRPr lang="en-US"/>
        </a:p>
      </dgm:t>
    </dgm:pt>
    <dgm:pt modelId="{D0727D4A-D00F-402C-8A22-74A1DB4DC354}" type="pres">
      <dgm:prSet presAssocID="{338BB8AB-C17D-4AC6-953C-AF61A20B8745}" presName="Root" presStyleCnt="0">
        <dgm:presLayoutVars>
          <dgm:dir/>
          <dgm:resizeHandles val="exact"/>
        </dgm:presLayoutVars>
      </dgm:prSet>
      <dgm:spPr/>
    </dgm:pt>
    <dgm:pt modelId="{06F7624A-52B1-4E1A-8FB5-B634F68A6AFB}" type="pres">
      <dgm:prSet presAssocID="{C825E175-0AD4-4E76-A6B6-9C6ED3693354}" presName="Composite" presStyleCnt="0"/>
      <dgm:spPr/>
    </dgm:pt>
    <dgm:pt modelId="{8A88B3D0-2BB5-42A7-89C0-A77EDF246A56}" type="pres">
      <dgm:prSet presAssocID="{C825E175-0AD4-4E76-A6B6-9C6ED3693354}" presName="Pictur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l="9638" r="23611" b="-2"/>
          <a:stretch/>
        </a:blipFill>
      </dgm:spPr>
      <dgm:extLst>
        <a:ext uri="{E40237B7-FDA0-4F09-8148-C483321AD2D9}">
          <dgm14:cNvPr xmlns:dgm14="http://schemas.microsoft.com/office/drawing/2010/diagram" id="0" name="" descr="People working"/>
        </a:ext>
      </dgm:extLst>
    </dgm:pt>
    <dgm:pt modelId="{F485294A-01D7-4510-A9DE-359AE22827EB}" type="pres">
      <dgm:prSet presAssocID="{C825E175-0AD4-4E76-A6B6-9C6ED3693354}" presName="Subtitle" presStyleLbl="revTx" presStyleIdx="0" presStyleCnt="6">
        <dgm:presLayoutVars>
          <dgm:chMax val="0"/>
          <dgm:bulletEnabled/>
        </dgm:presLayoutVars>
      </dgm:prSet>
      <dgm:spPr/>
    </dgm:pt>
    <dgm:pt modelId="{9F002F1C-4D5C-495E-A37D-43629F59769A}" type="pres">
      <dgm:prSet presAssocID="{C825E175-0AD4-4E76-A6B6-9C6ED3693354}" presName="Description" presStyleLbl="revTx" presStyleIdx="1" presStyleCnt="6">
        <dgm:presLayoutVars>
          <dgm:bulletEnabled/>
        </dgm:presLayoutVars>
      </dgm:prSet>
      <dgm:spPr/>
    </dgm:pt>
    <dgm:pt modelId="{4AC218F0-155E-4029-8308-04FFB0112FF5}" type="pres">
      <dgm:prSet presAssocID="{E7B75A67-9678-4BD4-8BF9-43EBC4A5FBCB}" presName="sibTrans" presStyleLbl="sibTrans2D1" presStyleIdx="0" presStyleCnt="0"/>
      <dgm:spPr/>
    </dgm:pt>
    <dgm:pt modelId="{4D95682B-5A1B-4D8E-858D-FBB7A0C567FA}" type="pres">
      <dgm:prSet presAssocID="{EC07A6FE-1F85-45B9-AE1C-AED899217517}" presName="Composite" presStyleCnt="0"/>
      <dgm:spPr/>
    </dgm:pt>
    <dgm:pt modelId="{B5EEFDD5-A027-4BB1-8E70-D72B76F3F1B7}" type="pres">
      <dgm:prSet presAssocID="{EC07A6FE-1F85-45B9-AE1C-AED899217517}" presName="Picture"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l="25911" r="335" b="-6"/>
          <a:stretch/>
        </a:blipFill>
      </dgm:spPr>
      <dgm:extLst>
        <a:ext uri="{E40237B7-FDA0-4F09-8148-C483321AD2D9}">
          <dgm14:cNvPr xmlns:dgm14="http://schemas.microsoft.com/office/drawing/2010/diagram" id="0" name="" descr="Scientist viewing DNA test results on a computer screen in the laboratory"/>
        </a:ext>
      </dgm:extLst>
    </dgm:pt>
    <dgm:pt modelId="{FD2E5090-8065-4867-8CEA-F47F5F9791B6}" type="pres">
      <dgm:prSet presAssocID="{EC07A6FE-1F85-45B9-AE1C-AED899217517}" presName="Subtitle" presStyleLbl="revTx" presStyleIdx="2" presStyleCnt="6">
        <dgm:presLayoutVars>
          <dgm:chMax val="0"/>
          <dgm:bulletEnabled/>
        </dgm:presLayoutVars>
      </dgm:prSet>
      <dgm:spPr/>
    </dgm:pt>
    <dgm:pt modelId="{79DA1CAA-69A3-4057-AEE6-43EA42DA2DA0}" type="pres">
      <dgm:prSet presAssocID="{EC07A6FE-1F85-45B9-AE1C-AED899217517}" presName="Description" presStyleLbl="revTx" presStyleIdx="3" presStyleCnt="6">
        <dgm:presLayoutVars>
          <dgm:bulletEnabled/>
        </dgm:presLayoutVars>
      </dgm:prSet>
      <dgm:spPr/>
    </dgm:pt>
    <dgm:pt modelId="{CAE3C06F-AC72-424B-81C1-EF837BD0B3A2}" type="pres">
      <dgm:prSet presAssocID="{8E08D429-AF37-4B04-8F51-DC816DBDE823}" presName="sibTrans" presStyleLbl="sibTrans2D1" presStyleIdx="0" presStyleCnt="0"/>
      <dgm:spPr/>
    </dgm:pt>
    <dgm:pt modelId="{7BFA388D-709D-408C-987F-E801CB07A8D8}" type="pres">
      <dgm:prSet presAssocID="{E4B9E7A6-ADC2-42C6-8E03-6C861B4E2F6A}" presName="Composite" presStyleCnt="0"/>
      <dgm:spPr/>
    </dgm:pt>
    <dgm:pt modelId="{60D86116-1A83-45A9-989C-730F04451093}" type="pres">
      <dgm:prSet presAssocID="{E4B9E7A6-ADC2-42C6-8E03-6C861B4E2F6A}" presName="Picture"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blipFill>
      </dgm:spPr>
      <dgm:extLst>
        <a:ext uri="{E40237B7-FDA0-4F09-8148-C483321AD2D9}">
          <dgm14:cNvPr xmlns:dgm14="http://schemas.microsoft.com/office/drawing/2010/diagram" id="0" name="" descr="Credit score report"/>
        </a:ext>
      </dgm:extLst>
    </dgm:pt>
    <dgm:pt modelId="{79A90ABC-E322-4C8B-8B95-6FE24DFCAF36}" type="pres">
      <dgm:prSet presAssocID="{E4B9E7A6-ADC2-42C6-8E03-6C861B4E2F6A}" presName="Subtitle" presStyleLbl="revTx" presStyleIdx="4" presStyleCnt="6">
        <dgm:presLayoutVars>
          <dgm:chMax val="0"/>
          <dgm:bulletEnabled/>
        </dgm:presLayoutVars>
      </dgm:prSet>
      <dgm:spPr/>
    </dgm:pt>
    <dgm:pt modelId="{C72DF293-FD07-450A-98FE-AF92172F8F76}" type="pres">
      <dgm:prSet presAssocID="{E4B9E7A6-ADC2-42C6-8E03-6C861B4E2F6A}" presName="Description" presStyleLbl="revTx" presStyleIdx="5" presStyleCnt="6">
        <dgm:presLayoutVars>
          <dgm:bulletEnabled/>
        </dgm:presLayoutVars>
      </dgm:prSet>
      <dgm:spPr/>
    </dgm:pt>
  </dgm:ptLst>
  <dgm:cxnLst>
    <dgm:cxn modelId="{AAEC7A07-07D7-4847-AC54-7AD3003C749D}" type="presOf" srcId="{FED0D54B-4935-4DFC-80AF-EC8F24C3B044}" destId="{79DA1CAA-69A3-4057-AEE6-43EA42DA2DA0}" srcOrd="0" destOrd="0" presId="urn:microsoft.com/office/officeart/2024/3/layout/verticalVisualTextBlock1"/>
    <dgm:cxn modelId="{8C937C29-C9AC-4160-8168-C03BD6B29F0C}" type="presOf" srcId="{4B547F0E-044C-42A2-A9EF-EB13C6D0788D}" destId="{C72DF293-FD07-450A-98FE-AF92172F8F76}" srcOrd="0" destOrd="0" presId="urn:microsoft.com/office/officeart/2024/3/layout/verticalVisualTextBlock1"/>
    <dgm:cxn modelId="{9757282B-9F4A-4C99-8B04-B34F03923C0C}" srcId="{338BB8AB-C17D-4AC6-953C-AF61A20B8745}" destId="{C825E175-0AD4-4E76-A6B6-9C6ED3693354}" srcOrd="0" destOrd="0" parTransId="{68772A24-F906-4396-A87B-E96CBFF2818C}" sibTransId="{E7B75A67-9678-4BD4-8BF9-43EBC4A5FBCB}"/>
    <dgm:cxn modelId="{19B8AF39-F3BB-48D3-A053-506CF018B10D}" srcId="{338BB8AB-C17D-4AC6-953C-AF61A20B8745}" destId="{EC07A6FE-1F85-45B9-AE1C-AED899217517}" srcOrd="1" destOrd="0" parTransId="{C2B2E4AE-150F-439C-8E72-5FC81F91D89C}" sibTransId="{8E08D429-AF37-4B04-8F51-DC816DBDE823}"/>
    <dgm:cxn modelId="{13C6555F-CB7D-4864-8CBB-73E4D919BCDA}" type="presOf" srcId="{E7B75A67-9678-4BD4-8BF9-43EBC4A5FBCB}" destId="{4AC218F0-155E-4029-8308-04FFB0112FF5}" srcOrd="0" destOrd="0" presId="urn:microsoft.com/office/officeart/2024/3/layout/verticalVisualTextBlock1"/>
    <dgm:cxn modelId="{E5737960-9D63-4C0A-97CE-E142F36D2971}" type="presOf" srcId="{30675C05-4EDE-42E0-9B08-D19466DF0EAD}" destId="{9F002F1C-4D5C-495E-A37D-43629F59769A}" srcOrd="0" destOrd="0" presId="urn:microsoft.com/office/officeart/2024/3/layout/verticalVisualTextBlock1"/>
    <dgm:cxn modelId="{AD191F6E-B479-47CD-9A05-CF758DBFD87E}" type="presOf" srcId="{E4B9E7A6-ADC2-42C6-8E03-6C861B4E2F6A}" destId="{79A90ABC-E322-4C8B-8B95-6FE24DFCAF36}" srcOrd="0" destOrd="0" presId="urn:microsoft.com/office/officeart/2024/3/layout/verticalVisualTextBlock1"/>
    <dgm:cxn modelId="{30197E74-F6CF-4690-82D0-C4F49BBC250C}" type="presOf" srcId="{EC07A6FE-1F85-45B9-AE1C-AED899217517}" destId="{FD2E5090-8065-4867-8CEA-F47F5F9791B6}" srcOrd="0" destOrd="0" presId="urn:microsoft.com/office/officeart/2024/3/layout/verticalVisualTextBlock1"/>
    <dgm:cxn modelId="{BE0AE58B-1C03-4BF7-BBCA-EBEC9B46E613}" type="presOf" srcId="{8E08D429-AF37-4B04-8F51-DC816DBDE823}" destId="{CAE3C06F-AC72-424B-81C1-EF837BD0B3A2}" srcOrd="0" destOrd="0" presId="urn:microsoft.com/office/officeart/2024/3/layout/verticalVisualTextBlock1"/>
    <dgm:cxn modelId="{3301A88F-230D-4DB9-AAF2-5CDF95D4F500}" type="presOf" srcId="{C825E175-0AD4-4E76-A6B6-9C6ED3693354}" destId="{F485294A-01D7-4510-A9DE-359AE22827EB}" srcOrd="0" destOrd="0" presId="urn:microsoft.com/office/officeart/2024/3/layout/verticalVisualTextBlock1"/>
    <dgm:cxn modelId="{1F6C549E-B955-45D2-BCEE-8DE440CD70C4}" srcId="{E4B9E7A6-ADC2-42C6-8E03-6C861B4E2F6A}" destId="{4B547F0E-044C-42A2-A9EF-EB13C6D0788D}" srcOrd="0" destOrd="0" parTransId="{50A4C34A-834C-4FA7-B1BE-3880E7A37E75}" sibTransId="{0200585E-D691-4D3D-A37B-110B86FEFB6B}"/>
    <dgm:cxn modelId="{9DA6B2BE-52C5-4AFA-ACE6-E570514BB496}" srcId="{EC07A6FE-1F85-45B9-AE1C-AED899217517}" destId="{FED0D54B-4935-4DFC-80AF-EC8F24C3B044}" srcOrd="0" destOrd="0" parTransId="{A72183BA-369B-4A5A-AA89-0B7D6EA04444}" sibTransId="{F46E7A21-0C3B-4008-9FA0-94642F61A581}"/>
    <dgm:cxn modelId="{800715C5-9A6D-4469-80E9-FECA8A0A2D7C}" type="presOf" srcId="{338BB8AB-C17D-4AC6-953C-AF61A20B8745}" destId="{D0727D4A-D00F-402C-8A22-74A1DB4DC354}" srcOrd="0" destOrd="0" presId="urn:microsoft.com/office/officeart/2024/3/layout/verticalVisualTextBlock1"/>
    <dgm:cxn modelId="{76F44DCC-929C-4378-8ECF-0DCF93B78BCE}" srcId="{C825E175-0AD4-4E76-A6B6-9C6ED3693354}" destId="{30675C05-4EDE-42E0-9B08-D19466DF0EAD}" srcOrd="0" destOrd="0" parTransId="{D2942903-5D38-456F-8C48-F90B4617C1B8}" sibTransId="{D6626B62-0002-49E2-AF73-C6D3337F2701}"/>
    <dgm:cxn modelId="{6161A0FC-A0D5-46D1-AA8E-962FEA39D0F6}" srcId="{338BB8AB-C17D-4AC6-953C-AF61A20B8745}" destId="{E4B9E7A6-ADC2-42C6-8E03-6C861B4E2F6A}" srcOrd="2" destOrd="0" parTransId="{747EB737-1680-4A2A-B3AE-360EFB131B25}" sibTransId="{98BE8246-0A88-4879-8E79-D5930FD39E36}"/>
    <dgm:cxn modelId="{26728B15-1D6B-46C4-BB08-739CD4DC8B9C}" type="presParOf" srcId="{D0727D4A-D00F-402C-8A22-74A1DB4DC354}" destId="{06F7624A-52B1-4E1A-8FB5-B634F68A6AFB}" srcOrd="0" destOrd="0" presId="urn:microsoft.com/office/officeart/2024/3/layout/verticalVisualTextBlock1"/>
    <dgm:cxn modelId="{A6B71C3B-36B5-4E7E-A49E-0D33D7D020FD}" type="presParOf" srcId="{06F7624A-52B1-4E1A-8FB5-B634F68A6AFB}" destId="{8A88B3D0-2BB5-42A7-89C0-A77EDF246A56}" srcOrd="0" destOrd="0" presId="urn:microsoft.com/office/officeart/2024/3/layout/verticalVisualTextBlock1"/>
    <dgm:cxn modelId="{1DA70756-4BC2-4D3B-BF15-15338FDBEF46}" type="presParOf" srcId="{06F7624A-52B1-4E1A-8FB5-B634F68A6AFB}" destId="{F485294A-01D7-4510-A9DE-359AE22827EB}" srcOrd="1" destOrd="0" presId="urn:microsoft.com/office/officeart/2024/3/layout/verticalVisualTextBlock1"/>
    <dgm:cxn modelId="{13A8BA71-9D70-4720-8BB1-2C83785F2DA3}" type="presParOf" srcId="{06F7624A-52B1-4E1A-8FB5-B634F68A6AFB}" destId="{9F002F1C-4D5C-495E-A37D-43629F59769A}" srcOrd="2" destOrd="0" presId="urn:microsoft.com/office/officeart/2024/3/layout/verticalVisualTextBlock1"/>
    <dgm:cxn modelId="{89F9B743-02CB-4ED9-9878-4E9C110C92D7}" type="presParOf" srcId="{D0727D4A-D00F-402C-8A22-74A1DB4DC354}" destId="{4AC218F0-155E-4029-8308-04FFB0112FF5}" srcOrd="1" destOrd="0" presId="urn:microsoft.com/office/officeart/2024/3/layout/verticalVisualTextBlock1"/>
    <dgm:cxn modelId="{593B4A62-CC97-47BA-A4B3-ED7914D286AF}" type="presParOf" srcId="{D0727D4A-D00F-402C-8A22-74A1DB4DC354}" destId="{4D95682B-5A1B-4D8E-858D-FBB7A0C567FA}" srcOrd="2" destOrd="0" presId="urn:microsoft.com/office/officeart/2024/3/layout/verticalVisualTextBlock1"/>
    <dgm:cxn modelId="{13CC275C-34DC-46C3-9AC3-6CE9E783041F}" type="presParOf" srcId="{4D95682B-5A1B-4D8E-858D-FBB7A0C567FA}" destId="{B5EEFDD5-A027-4BB1-8E70-D72B76F3F1B7}" srcOrd="0" destOrd="0" presId="urn:microsoft.com/office/officeart/2024/3/layout/verticalVisualTextBlock1"/>
    <dgm:cxn modelId="{984D65DB-6946-4195-85B3-17AFEA65BD7E}" type="presParOf" srcId="{4D95682B-5A1B-4D8E-858D-FBB7A0C567FA}" destId="{FD2E5090-8065-4867-8CEA-F47F5F9791B6}" srcOrd="1" destOrd="0" presId="urn:microsoft.com/office/officeart/2024/3/layout/verticalVisualTextBlock1"/>
    <dgm:cxn modelId="{C15E784A-B8DA-48E3-AF33-EA0C2F7FAD7B}" type="presParOf" srcId="{4D95682B-5A1B-4D8E-858D-FBB7A0C567FA}" destId="{79DA1CAA-69A3-4057-AEE6-43EA42DA2DA0}" srcOrd="2" destOrd="0" presId="urn:microsoft.com/office/officeart/2024/3/layout/verticalVisualTextBlock1"/>
    <dgm:cxn modelId="{90FBAB0A-D281-46AC-93BF-04FBD260A6A1}" type="presParOf" srcId="{D0727D4A-D00F-402C-8A22-74A1DB4DC354}" destId="{CAE3C06F-AC72-424B-81C1-EF837BD0B3A2}" srcOrd="3" destOrd="0" presId="urn:microsoft.com/office/officeart/2024/3/layout/verticalVisualTextBlock1"/>
    <dgm:cxn modelId="{420C427F-A160-496F-953D-56EBE259687B}" type="presParOf" srcId="{D0727D4A-D00F-402C-8A22-74A1DB4DC354}" destId="{7BFA388D-709D-408C-987F-E801CB07A8D8}" srcOrd="4" destOrd="0" presId="urn:microsoft.com/office/officeart/2024/3/layout/verticalVisualTextBlock1"/>
    <dgm:cxn modelId="{8036E80C-97C7-4796-BC79-36508F36C2DE}" type="presParOf" srcId="{7BFA388D-709D-408C-987F-E801CB07A8D8}" destId="{60D86116-1A83-45A9-989C-730F04451093}" srcOrd="0" destOrd="0" presId="urn:microsoft.com/office/officeart/2024/3/layout/verticalVisualTextBlock1"/>
    <dgm:cxn modelId="{1274C83A-6121-4CF9-8DCC-AADF6A1EA850}" type="presParOf" srcId="{7BFA388D-709D-408C-987F-E801CB07A8D8}" destId="{79A90ABC-E322-4C8B-8B95-6FE24DFCAF36}" srcOrd="1" destOrd="0" presId="urn:microsoft.com/office/officeart/2024/3/layout/verticalVisualTextBlock1"/>
    <dgm:cxn modelId="{AB03CEE8-B620-4D8C-8345-095C3E5043A7}" type="presParOf" srcId="{7BFA388D-709D-408C-987F-E801CB07A8D8}" destId="{C72DF293-FD07-450A-98FE-AF92172F8F7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2222A-9B90-4C71-8FC0-88765C49072B}">
      <dsp:nvSpPr>
        <dsp:cNvPr id="0" name=""/>
        <dsp:cNvSpPr/>
      </dsp:nvSpPr>
      <dsp:spPr>
        <a:xfrm>
          <a:off x="0" y="0"/>
          <a:ext cx="1681599" cy="168159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r="33249" b="-2"/>
          <a:stretch/>
        </a:blipFill>
        <a:ln>
          <a:noFill/>
        </a:ln>
        <a:effectLst/>
      </dsp:spPr>
      <dsp:style>
        <a:lnRef idx="0">
          <a:scrgbClr r="0" g="0" b="0"/>
        </a:lnRef>
        <a:fillRef idx="3">
          <a:scrgbClr r="0" g="0" b="0"/>
        </a:fillRef>
        <a:effectRef idx="2">
          <a:scrgbClr r="0" g="0" b="0"/>
        </a:effectRef>
        <a:fontRef idx="minor">
          <a:schemeClr val="lt1"/>
        </a:fontRef>
      </dsp:style>
    </dsp:sp>
    <dsp:sp modelId="{2F696AA1-9ACA-4CC0-97F1-8B89B278A232}">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Review Commit Messages</a:t>
          </a:r>
        </a:p>
      </dsp:txBody>
      <dsp:txXfrm>
        <a:off x="1861599" y="0"/>
        <a:ext cx="5167674" cy="346182"/>
      </dsp:txXfrm>
    </dsp:sp>
    <dsp:sp modelId="{2DAA974C-6431-409E-91E0-9206BE90B699}">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Always review AI-suggested commit messages and pull request descriptions to ensure clarity and accuracy.</a:t>
          </a:r>
        </a:p>
      </dsp:txBody>
      <dsp:txXfrm>
        <a:off x="1861599" y="346182"/>
        <a:ext cx="5167674" cy="1335417"/>
      </dsp:txXfrm>
    </dsp:sp>
    <dsp:sp modelId="{FE7AB91A-B081-4781-8BED-98EE6CEEF9E1}">
      <dsp:nvSpPr>
        <dsp:cNvPr id="0" name=""/>
        <dsp:cNvSpPr/>
      </dsp:nvSpPr>
      <dsp:spPr>
        <a:xfrm>
          <a:off x="0" y="1816127"/>
          <a:ext cx="1681599" cy="168159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1125" r="4381" b="7"/>
          <a:stretch/>
        </a:blipFill>
        <a:ln>
          <a:noFill/>
        </a:ln>
        <a:effectLst/>
      </dsp:spPr>
      <dsp:style>
        <a:lnRef idx="0">
          <a:scrgbClr r="0" g="0" b="0"/>
        </a:lnRef>
        <a:fillRef idx="3">
          <a:scrgbClr r="0" g="0" b="0"/>
        </a:fillRef>
        <a:effectRef idx="2">
          <a:scrgbClr r="0" g="0" b="0"/>
        </a:effectRef>
        <a:fontRef idx="minor">
          <a:schemeClr val="lt1"/>
        </a:fontRef>
      </dsp:style>
    </dsp:sp>
    <dsp:sp modelId="{4D458875-D585-40C8-9E9B-0ED4BCCC338B}">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 AI as a Tool</a:t>
          </a:r>
        </a:p>
      </dsp:txBody>
      <dsp:txXfrm>
        <a:off x="1861599" y="1816127"/>
        <a:ext cx="5167674" cy="346182"/>
      </dsp:txXfrm>
    </dsp:sp>
    <dsp:sp modelId="{2939F9A4-CD50-42B8-BB89-56BB94FA4F19}">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Utilize AI tools like Copilot to enhance documentation processes but maintain personal judgment in the content.</a:t>
          </a:r>
        </a:p>
      </dsp:txBody>
      <dsp:txXfrm>
        <a:off x="1861599" y="2162310"/>
        <a:ext cx="5167674" cy="1335417"/>
      </dsp:txXfrm>
    </dsp:sp>
    <dsp:sp modelId="{5DB5DB0F-4021-42A3-9643-4E66B0E193D6}">
      <dsp:nvSpPr>
        <dsp:cNvPr id="0" name=""/>
        <dsp:cNvSpPr/>
      </dsp:nvSpPr>
      <dsp:spPr>
        <a:xfrm>
          <a:off x="0" y="3632255"/>
          <a:ext cx="1681599" cy="168159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l="16808" r="11695" b="5"/>
          <a:stretch/>
        </a:blipFill>
        <a:ln>
          <a:noFill/>
        </a:ln>
        <a:effectLst/>
      </dsp:spPr>
      <dsp:style>
        <a:lnRef idx="0">
          <a:scrgbClr r="0" g="0" b="0"/>
        </a:lnRef>
        <a:fillRef idx="3">
          <a:scrgbClr r="0" g="0" b="0"/>
        </a:fillRef>
        <a:effectRef idx="2">
          <a:scrgbClr r="0" g="0" b="0"/>
        </a:effectRef>
        <a:fontRef idx="minor">
          <a:schemeClr val="lt1"/>
        </a:fontRef>
      </dsp:style>
    </dsp:sp>
    <dsp:sp modelId="{25B3A42D-D440-4696-B53C-CC806E61CBB7}">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Clarify Pull Requests</a:t>
          </a:r>
        </a:p>
      </dsp:txBody>
      <dsp:txXfrm>
        <a:off x="1861599" y="3632255"/>
        <a:ext cx="5167674" cy="346182"/>
      </dsp:txXfrm>
    </dsp:sp>
    <dsp:sp modelId="{5015D1C2-832F-4C75-8AB8-BE8BEFCF5C33}">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Clearly define the scope of pull requests and articulate key decisions for better understanding among reviewers.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8B3D0-2BB5-42A7-89C0-A77EDF246A56}">
      <dsp:nvSpPr>
        <dsp:cNvPr id="0" name=""/>
        <dsp:cNvSpPr/>
      </dsp:nvSpPr>
      <dsp:spPr>
        <a:xfrm>
          <a:off x="0" y="0"/>
          <a:ext cx="1681599" cy="168159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l="9638" r="23611" b="-2"/>
          <a:stretch/>
        </a:blipFill>
        <a:ln>
          <a:noFill/>
        </a:ln>
        <a:effectLst/>
      </dsp:spPr>
      <dsp:style>
        <a:lnRef idx="0">
          <a:scrgbClr r="0" g="0" b="0"/>
        </a:lnRef>
        <a:fillRef idx="3">
          <a:scrgbClr r="0" g="0" b="0"/>
        </a:fillRef>
        <a:effectRef idx="2">
          <a:scrgbClr r="0" g="0" b="0"/>
        </a:effectRef>
        <a:fontRef idx="minor">
          <a:schemeClr val="lt1"/>
        </a:fontRef>
      </dsp:style>
    </dsp:sp>
    <dsp:sp modelId="{F485294A-01D7-4510-A9DE-359AE22827E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Draft Review Process</a:t>
          </a:r>
        </a:p>
      </dsp:txBody>
      <dsp:txXfrm>
        <a:off x="1861599" y="0"/>
        <a:ext cx="5167674" cy="346182"/>
      </dsp:txXfrm>
    </dsp:sp>
    <dsp:sp modelId="{9F002F1C-4D5C-495E-A37D-43629F59769A}">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outputs should be treated as initial drafts, requiring thorough review and consideration before finalization.</a:t>
          </a:r>
        </a:p>
      </dsp:txBody>
      <dsp:txXfrm>
        <a:off x="1861599" y="346182"/>
        <a:ext cx="5167674" cy="1335417"/>
      </dsp:txXfrm>
    </dsp:sp>
    <dsp:sp modelId="{B5EEFDD5-A027-4BB1-8E70-D72B76F3F1B7}">
      <dsp:nvSpPr>
        <dsp:cNvPr id="0" name=""/>
        <dsp:cNvSpPr/>
      </dsp:nvSpPr>
      <dsp:spPr>
        <a:xfrm>
          <a:off x="0" y="1816127"/>
          <a:ext cx="1681599" cy="168159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l="25911" r="335" b="-6"/>
          <a:stretch/>
        </a:blipFill>
        <a:ln>
          <a:noFill/>
        </a:ln>
        <a:effectLst/>
      </dsp:spPr>
      <dsp:style>
        <a:lnRef idx="0">
          <a:scrgbClr r="0" g="0" b="0"/>
        </a:lnRef>
        <a:fillRef idx="3">
          <a:scrgbClr r="0" g="0" b="0"/>
        </a:fillRef>
        <a:effectRef idx="2">
          <a:scrgbClr r="0" g="0" b="0"/>
        </a:effectRef>
        <a:fontRef idx="minor">
          <a:schemeClr val="lt1"/>
        </a:fontRef>
      </dsp:style>
    </dsp:sp>
    <dsp:sp modelId="{FD2E5090-8065-4867-8CEA-F47F5F9791B6}">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Testing AI Code</a:t>
          </a:r>
        </a:p>
      </dsp:txBody>
      <dsp:txXfrm>
        <a:off x="1861599" y="1816127"/>
        <a:ext cx="5167674" cy="346182"/>
      </dsp:txXfrm>
    </dsp:sp>
    <dsp:sp modelId="{79DA1CAA-69A3-4057-AEE6-43EA42DA2DA0}">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Always validate and test AI-generated code to ensure functionality and correctness before deployment.</a:t>
          </a:r>
        </a:p>
      </dsp:txBody>
      <dsp:txXfrm>
        <a:off x="1861599" y="2162310"/>
        <a:ext cx="5167674" cy="1335417"/>
      </dsp:txXfrm>
    </dsp:sp>
    <dsp:sp modelId="{60D86116-1A83-45A9-989C-730F04451093}">
      <dsp:nvSpPr>
        <dsp:cNvPr id="0" name=""/>
        <dsp:cNvSpPr/>
      </dsp:nvSpPr>
      <dsp:spPr>
        <a:xfrm>
          <a:off x="0" y="3632255"/>
          <a:ext cx="1681599" cy="168159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blipFill>
        <a:ln>
          <a:noFill/>
        </a:ln>
        <a:effectLst/>
      </dsp:spPr>
      <dsp:style>
        <a:lnRef idx="0">
          <a:scrgbClr r="0" g="0" b="0"/>
        </a:lnRef>
        <a:fillRef idx="3">
          <a:scrgbClr r="0" g="0" b="0"/>
        </a:fillRef>
        <a:effectRef idx="2">
          <a:scrgbClr r="0" g="0" b="0"/>
        </a:effectRef>
        <a:fontRef idx="minor">
          <a:schemeClr val="lt1"/>
        </a:fontRef>
      </dsp:style>
    </dsp:sp>
    <dsp:sp modelId="{79A90ABC-E322-4C8B-8B95-6FE24DFCAF36}">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Using Linters and CI</a:t>
          </a:r>
        </a:p>
      </dsp:txBody>
      <dsp:txXfrm>
        <a:off x="1861599" y="3632255"/>
        <a:ext cx="5167674" cy="346182"/>
      </dsp:txXfrm>
    </dsp:sp>
    <dsp:sp modelId="{C72DF293-FD07-450A-98FE-AF92172F8F76}">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 linters and Continuous Integration (CI) to catch errors early in the development process, improving code quality.</a:t>
          </a:r>
        </a:p>
      </dsp:txBody>
      <dsp:txXfrm>
        <a:off x="1861599" y="3978438"/>
        <a:ext cx="5167674" cy="133541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77AF-6FB7-46FA-B02D-F287C4642B57}"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10595F-0F59-4C6E-980C-AA62E48318B5}" type="slidenum">
              <a:t>‹#›</a:t>
            </a:fld>
            <a:endParaRPr lang="en-US"/>
          </a:p>
        </p:txBody>
      </p:sp>
    </p:spTree>
    <p:extLst>
      <p:ext uri="{BB962C8B-B14F-4D97-AF65-F5344CB8AC3E}">
        <p14:creationId xmlns:p14="http://schemas.microsoft.com/office/powerpoint/2010/main" val="4016435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GitHub Copilot is an AI-powered code completion tool that assists developers by suggesting code snippets and entire functions. In this presentation, we will explore its features, benefits, integration with development environments, and how to get started with it.
</a:t>
            </a:r>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20</a:t>
            </a:fld>
            <a:endParaRPr lang="en-US"/>
          </a:p>
        </p:txBody>
      </p:sp>
    </p:spTree>
    <p:extLst>
      <p:ext uri="{BB962C8B-B14F-4D97-AF65-F5344CB8AC3E}">
        <p14:creationId xmlns:p14="http://schemas.microsoft.com/office/powerpoint/2010/main" val="224774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21</a:t>
            </a:fld>
            <a:endParaRPr lang="en-US"/>
          </a:p>
        </p:txBody>
      </p:sp>
    </p:spTree>
    <p:extLst>
      <p:ext uri="{BB962C8B-B14F-4D97-AF65-F5344CB8AC3E}">
        <p14:creationId xmlns:p14="http://schemas.microsoft.com/office/powerpoint/2010/main" val="3900808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22</a:t>
            </a:fld>
            <a:endParaRPr lang="en-US"/>
          </a:p>
        </p:txBody>
      </p:sp>
    </p:spTree>
    <p:extLst>
      <p:ext uri="{BB962C8B-B14F-4D97-AF65-F5344CB8AC3E}">
        <p14:creationId xmlns:p14="http://schemas.microsoft.com/office/powerpoint/2010/main" val="2442294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25</a:t>
            </a:fld>
            <a:endParaRPr lang="en-US"/>
          </a:p>
        </p:txBody>
      </p:sp>
    </p:spTree>
    <p:extLst>
      <p:ext uri="{BB962C8B-B14F-4D97-AF65-F5344CB8AC3E}">
        <p14:creationId xmlns:p14="http://schemas.microsoft.com/office/powerpoint/2010/main" val="2544396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26</a:t>
            </a:fld>
            <a:endParaRPr lang="en-US"/>
          </a:p>
        </p:txBody>
      </p:sp>
    </p:spTree>
    <p:extLst>
      <p:ext uri="{BB962C8B-B14F-4D97-AF65-F5344CB8AC3E}">
        <p14:creationId xmlns:p14="http://schemas.microsoft.com/office/powerpoint/2010/main" val="358790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36</a:t>
            </a:fld>
            <a:endParaRPr lang="en-US"/>
          </a:p>
        </p:txBody>
      </p:sp>
    </p:spTree>
    <p:extLst>
      <p:ext uri="{BB962C8B-B14F-4D97-AF65-F5344CB8AC3E}">
        <p14:creationId xmlns:p14="http://schemas.microsoft.com/office/powerpoint/2010/main" val="652393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38</a:t>
            </a:fld>
            <a:endParaRPr lang="en-US"/>
          </a:p>
        </p:txBody>
      </p:sp>
    </p:spTree>
    <p:extLst>
      <p:ext uri="{BB962C8B-B14F-4D97-AF65-F5344CB8AC3E}">
        <p14:creationId xmlns:p14="http://schemas.microsoft.com/office/powerpoint/2010/main" val="134249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39</a:t>
            </a:fld>
            <a:endParaRPr lang="en-US"/>
          </a:p>
        </p:txBody>
      </p:sp>
    </p:spTree>
    <p:extLst>
      <p:ext uri="{BB962C8B-B14F-4D97-AF65-F5344CB8AC3E}">
        <p14:creationId xmlns:p14="http://schemas.microsoft.com/office/powerpoint/2010/main" val="117373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40</a:t>
            </a:fld>
            <a:endParaRPr lang="en-US"/>
          </a:p>
        </p:txBody>
      </p:sp>
    </p:spTree>
    <p:extLst>
      <p:ext uri="{BB962C8B-B14F-4D97-AF65-F5344CB8AC3E}">
        <p14:creationId xmlns:p14="http://schemas.microsoft.com/office/powerpoint/2010/main" val="76927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41</a:t>
            </a:fld>
            <a:endParaRPr lang="en-US"/>
          </a:p>
        </p:txBody>
      </p:sp>
    </p:spTree>
    <p:extLst>
      <p:ext uri="{BB962C8B-B14F-4D97-AF65-F5344CB8AC3E}">
        <p14:creationId xmlns:p14="http://schemas.microsoft.com/office/powerpoint/2010/main" val="46676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3</a:t>
            </a:fld>
            <a:endParaRPr lang="en-US"/>
          </a:p>
        </p:txBody>
      </p:sp>
    </p:spTree>
    <p:extLst>
      <p:ext uri="{BB962C8B-B14F-4D97-AF65-F5344CB8AC3E}">
        <p14:creationId xmlns:p14="http://schemas.microsoft.com/office/powerpoint/2010/main" val="1037936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43</a:t>
            </a:fld>
            <a:endParaRPr lang="en-US"/>
          </a:p>
        </p:txBody>
      </p:sp>
    </p:spTree>
    <p:extLst>
      <p:ext uri="{BB962C8B-B14F-4D97-AF65-F5344CB8AC3E}">
        <p14:creationId xmlns:p14="http://schemas.microsoft.com/office/powerpoint/2010/main" val="3366130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44</a:t>
            </a:fld>
            <a:endParaRPr lang="en-US"/>
          </a:p>
        </p:txBody>
      </p:sp>
    </p:spTree>
    <p:extLst>
      <p:ext uri="{BB962C8B-B14F-4D97-AF65-F5344CB8AC3E}">
        <p14:creationId xmlns:p14="http://schemas.microsoft.com/office/powerpoint/2010/main" val="3333031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45</a:t>
            </a:fld>
            <a:endParaRPr lang="en-US"/>
          </a:p>
        </p:txBody>
      </p:sp>
    </p:spTree>
    <p:extLst>
      <p:ext uri="{BB962C8B-B14F-4D97-AF65-F5344CB8AC3E}">
        <p14:creationId xmlns:p14="http://schemas.microsoft.com/office/powerpoint/2010/main" val="2603162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47</a:t>
            </a:fld>
            <a:endParaRPr lang="en-US"/>
          </a:p>
        </p:txBody>
      </p:sp>
    </p:spTree>
    <p:extLst>
      <p:ext uri="{BB962C8B-B14F-4D97-AF65-F5344CB8AC3E}">
        <p14:creationId xmlns:p14="http://schemas.microsoft.com/office/powerpoint/2010/main" val="1731127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48</a:t>
            </a:fld>
            <a:endParaRPr lang="en-US"/>
          </a:p>
        </p:txBody>
      </p:sp>
    </p:spTree>
    <p:extLst>
      <p:ext uri="{BB962C8B-B14F-4D97-AF65-F5344CB8AC3E}">
        <p14:creationId xmlns:p14="http://schemas.microsoft.com/office/powerpoint/2010/main" val="966883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49</a:t>
            </a:fld>
            <a:endParaRPr lang="en-US"/>
          </a:p>
        </p:txBody>
      </p:sp>
    </p:spTree>
    <p:extLst>
      <p:ext uri="{BB962C8B-B14F-4D97-AF65-F5344CB8AC3E}">
        <p14:creationId xmlns:p14="http://schemas.microsoft.com/office/powerpoint/2010/main" val="123262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4</a:t>
            </a:fld>
            <a:endParaRPr lang="en-US"/>
          </a:p>
        </p:txBody>
      </p:sp>
    </p:spTree>
    <p:extLst>
      <p:ext uri="{BB962C8B-B14F-4D97-AF65-F5344CB8AC3E}">
        <p14:creationId xmlns:p14="http://schemas.microsoft.com/office/powerpoint/2010/main" val="325630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5</a:t>
            </a:fld>
            <a:endParaRPr lang="en-US"/>
          </a:p>
        </p:txBody>
      </p:sp>
    </p:spTree>
    <p:extLst>
      <p:ext uri="{BB962C8B-B14F-4D97-AF65-F5344CB8AC3E}">
        <p14:creationId xmlns:p14="http://schemas.microsoft.com/office/powerpoint/2010/main" val="1067129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6</a:t>
            </a:fld>
            <a:endParaRPr lang="en-US"/>
          </a:p>
        </p:txBody>
      </p:sp>
    </p:spTree>
    <p:extLst>
      <p:ext uri="{BB962C8B-B14F-4D97-AF65-F5344CB8AC3E}">
        <p14:creationId xmlns:p14="http://schemas.microsoft.com/office/powerpoint/2010/main" val="187497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10595F-0F59-4C6E-980C-AA62E48318B5}" type="slidenum">
              <a:rPr lang="en-US" smtClean="0"/>
              <a:t>7</a:t>
            </a:fld>
            <a:endParaRPr lang="en-US"/>
          </a:p>
        </p:txBody>
      </p:sp>
    </p:spTree>
    <p:extLst>
      <p:ext uri="{BB962C8B-B14F-4D97-AF65-F5344CB8AC3E}">
        <p14:creationId xmlns:p14="http://schemas.microsoft.com/office/powerpoint/2010/main" val="218163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8</a:t>
            </a:fld>
            <a:endParaRPr lang="en-US"/>
          </a:p>
        </p:txBody>
      </p:sp>
    </p:spTree>
    <p:extLst>
      <p:ext uri="{BB962C8B-B14F-4D97-AF65-F5344CB8AC3E}">
        <p14:creationId xmlns:p14="http://schemas.microsoft.com/office/powerpoint/2010/main" val="252362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9</a:t>
            </a:fld>
            <a:endParaRPr lang="en-US"/>
          </a:p>
        </p:txBody>
      </p:sp>
    </p:spTree>
    <p:extLst>
      <p:ext uri="{BB962C8B-B14F-4D97-AF65-F5344CB8AC3E}">
        <p14:creationId xmlns:p14="http://schemas.microsoft.com/office/powerpoint/2010/main" val="376340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B67460-2384-4C70-A09F-01D28955A59F}" type="slidenum">
              <a:t>10</a:t>
            </a:fld>
            <a:endParaRPr lang="en-US"/>
          </a:p>
        </p:txBody>
      </p:sp>
    </p:spTree>
    <p:extLst>
      <p:ext uri="{BB962C8B-B14F-4D97-AF65-F5344CB8AC3E}">
        <p14:creationId xmlns:p14="http://schemas.microsoft.com/office/powerpoint/2010/main" val="2742957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9.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31.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36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7980634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26975341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32676733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7814578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5/7/2025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0315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5/7/2025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03665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5/7/2025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656513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9415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292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73654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186869132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3561485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996943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692032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834006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467288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4114409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5959982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7428302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3966364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836312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688951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420012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315019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42541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531102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87996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301199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6503689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49627219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8F49-B3E2-4BF0-BEC7-C30D34ABBB8D}" type="datetime1">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12918159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56242839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05.png"/><Relationship Id="rId4" Type="http://schemas.openxmlformats.org/officeDocument/2006/relationships/image" Target="../media/image1204.png"/></Relationships>
</file>

<file path=ppt/slides/_rels/slide10.xml.rels><?xml version="1.0" encoding="UTF-8" standalone="yes"?>
<Relationships xmlns="http://schemas.openxmlformats.org/package/2006/relationships"><Relationship Id="rId3" Type="http://schemas.openxmlformats.org/officeDocument/2006/relationships/image" Target="../media/image1210.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1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12.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hyperlink" Target="https://learn.microsoft.com/en-us/visualstudio/debugger/autos-and-locals-windows?view=vs-2022#view-inline-return-values-of-method-calls-in-the-code-editor" TargetMode="External"/><Relationship Id="rId3" Type="http://schemas.openxmlformats.org/officeDocument/2006/relationships/hyperlink" Target="https://learn.microsoft.com/en-us/visualstudio/debugger/debug-with-copilot?view=vs-2022#debug-using-copilot" TargetMode="External"/><Relationship Id="rId7" Type="http://schemas.openxmlformats.org/officeDocument/2006/relationships/hyperlink" Target="https://learn.microsoft.com/en-us/visualstudio/debugger/view-data-in-tabular-visualizer?view=vs-2022#modify-the-expression-in-the-ienumerable-visualizer" TargetMode="External"/><Relationship Id="rId2" Type="http://schemas.openxmlformats.org/officeDocument/2006/relationships/hyperlink" Target="https://learn.microsoft.com/en-us/visualstudio/debugger/debug-with-copilot?view=vs-2022#debug-an-exception-with-copilot" TargetMode="External"/><Relationship Id="rId1" Type="http://schemas.openxmlformats.org/officeDocument/2006/relationships/slideLayout" Target="../slideLayouts/slideLayout2.xml"/><Relationship Id="rId6" Type="http://schemas.openxmlformats.org/officeDocument/2006/relationships/hyperlink" Target="https://learn.microsoft.com/en-us/visualstudio/ide/quick-actions?view=vs-2022#get-ai-assistance" TargetMode="External"/><Relationship Id="rId5" Type="http://schemas.openxmlformats.org/officeDocument/2006/relationships/hyperlink" Target="https://learn.microsoft.com/en-us/visualstudio/debugger/debug-with-copilot?view=vs-2022#get-suggestions-with-conditional-breakpoints-and-tracepoints" TargetMode="External"/><Relationship Id="rId4" Type="http://schemas.openxmlformats.org/officeDocument/2006/relationships/hyperlink" Target="https://learn.microsoft.com/en-us/visualstudio/debugger/view-data-values-in-data-tips-in-the-code-editor?view=vs-2022#get-ai-assistance" TargetMode="External"/><Relationship Id="rId9" Type="http://schemas.openxmlformats.org/officeDocument/2006/relationships/hyperlink" Target="https://learn.microsoft.com/en-us/visualstudio/debugger/using-the-parallel-stacks-window?view=vs-2022#threads-vie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13.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06.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14.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2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216.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217.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218.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219.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223.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224.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0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08.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20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fontScale="92500" lnSpcReduction="20000"/>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a:r>
              <a:rPr lang="en-GB" sz="1400" dirty="0">
                <a:solidFill>
                  <a:schemeClr val="bg2"/>
                </a:solidFill>
                <a:latin typeface="Montserrat" pitchFamily="2" charset="77"/>
              </a:rPr>
              <a:t>by </a:t>
            </a:r>
            <a:r>
              <a:rPr lang="en-GB" sz="1400" dirty="0" err="1">
                <a:solidFill>
                  <a:schemeClr val="bg2"/>
                </a:solidFill>
                <a:latin typeface="Montserrat" pitchFamily="2" charset="77"/>
              </a:rPr>
              <a:t>RocketMind</a:t>
            </a:r>
            <a:r>
              <a:rPr lang="en-GB" sz="1400" dirty="0">
                <a:solidFill>
                  <a:schemeClr val="bg2"/>
                </a:solidFill>
                <a:latin typeface="Montserrat" pitchFamily="2" charset="77"/>
              </a:rPr>
              <a:t>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1460102" y="3237280"/>
            <a:ext cx="9523761" cy="830997"/>
          </a:xfrm>
          <a:prstGeom prst="rect">
            <a:avLst/>
          </a:prstGeom>
          <a:noFill/>
        </p:spPr>
        <p:txBody>
          <a:bodyPr wrap="none" rtlCol="0">
            <a:spAutoFit/>
          </a:bodyPr>
          <a:lstStyle/>
          <a:p>
            <a:pPr algn="r" defTabSz="914367"/>
            <a:r>
              <a:rPr lang="en-GB" sz="4800" b="1" dirty="0">
                <a:solidFill>
                  <a:schemeClr val="bg2"/>
                </a:solidFill>
                <a:latin typeface="Montserrat" pitchFamily="2" charset="77"/>
              </a:rPr>
              <a:t>GitHub Copilot </a:t>
            </a:r>
            <a:r>
              <a:rPr lang="en-US" sz="4800" b="1" dirty="0">
                <a:solidFill>
                  <a:schemeClr val="bg2"/>
                </a:solidFill>
                <a:latin typeface="Montserrat" pitchFamily="2" charset="77"/>
              </a:rPr>
              <a:t>Development</a:t>
            </a:r>
            <a:endParaRPr lang="en-GB" sz="4800" b="1" dirty="0">
              <a:solidFill>
                <a:schemeClr val="bg2"/>
              </a:solidFill>
              <a:latin typeface="Montserrat" pitchFamily="2" charset="77"/>
            </a:endParaRP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C378-7199-842A-1CA3-0AD9ACCA5DD7}"/>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Debugging Assistance</a:t>
            </a:r>
          </a:p>
        </p:txBody>
      </p:sp>
      <p:pic>
        <p:nvPicPr>
          <p:cNvPr id="5" name="Content Placeholder 4" descr="Program coding on a computer screen">
            <a:extLst>
              <a:ext uri="{FF2B5EF4-FFF2-40B4-BE49-F238E27FC236}">
                <a16:creationId xmlns:a16="http://schemas.microsoft.com/office/drawing/2014/main" id="{7E820374-4839-44C9-AF9F-6A05FA0B3EBA}"/>
              </a:ext>
            </a:extLst>
          </p:cNvPr>
          <p:cNvPicPr>
            <a:picLocks noGrp="1" noChangeAspect="1"/>
          </p:cNvPicPr>
          <p:nvPr>
            <p:ph sz="half" idx="1"/>
          </p:nvPr>
        </p:nvPicPr>
        <p:blipFill>
          <a:blip r:embed="rId3"/>
          <a:srcRect l="5625" r="-1" b="-1"/>
          <a:stretch/>
        </p:blipFill>
        <p:spPr>
          <a:xfrm>
            <a:off x="20" y="535709"/>
            <a:ext cx="8229580" cy="5820640"/>
          </a:xfrm>
          <a:prstGeom prst="rect">
            <a:avLst/>
          </a:prstGeom>
        </p:spPr>
      </p:pic>
      <p:sp>
        <p:nvSpPr>
          <p:cNvPr id="4" name="Content Placeholder 3">
            <a:extLst>
              <a:ext uri="{FF2B5EF4-FFF2-40B4-BE49-F238E27FC236}">
                <a16:creationId xmlns:a16="http://schemas.microsoft.com/office/drawing/2014/main" id="{69FAA217-05BF-DE4F-4AB4-7934C61C9B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US" sz="1200" b="1"/>
              <a:t>Using Copilot Chat</a:t>
            </a:r>
          </a:p>
          <a:p>
            <a:pPr marL="0" lvl="1" indent="0">
              <a:lnSpc>
                <a:spcPct val="110000"/>
              </a:lnSpc>
              <a:buNone/>
            </a:pPr>
            <a:r>
              <a:rPr lang="en-US" sz="1200"/>
              <a:t>Utilize Copilot Chat by pasting error messages to receive relevant debugging assistance and solutions.</a:t>
            </a:r>
          </a:p>
          <a:p>
            <a:pPr marL="0" indent="0">
              <a:lnSpc>
                <a:spcPct val="110000"/>
              </a:lnSpc>
              <a:spcBef>
                <a:spcPts val="2500"/>
              </a:spcBef>
              <a:buNone/>
            </a:pPr>
            <a:r>
              <a:rPr lang="en-US" sz="1200" b="1"/>
              <a:t>Error Message Analysis</a:t>
            </a:r>
          </a:p>
          <a:p>
            <a:pPr marL="0" lvl="1" indent="0">
              <a:lnSpc>
                <a:spcPct val="110000"/>
              </a:lnSpc>
              <a:buNone/>
            </a:pPr>
            <a:r>
              <a:rPr lang="en-US" sz="1200"/>
              <a:t>Analyzing error messages is crucial for identifying and resolving issues in your code efficiently.</a:t>
            </a:r>
          </a:p>
          <a:p>
            <a:pPr marL="0" indent="0">
              <a:lnSpc>
                <a:spcPct val="110000"/>
              </a:lnSpc>
              <a:spcBef>
                <a:spcPts val="2500"/>
              </a:spcBef>
              <a:buNone/>
            </a:pPr>
            <a:r>
              <a:rPr lang="en-US" sz="1200" b="1"/>
              <a:t>Fixing Vulnerabilities</a:t>
            </a:r>
          </a:p>
          <a:p>
            <a:pPr marL="0" lvl="1" indent="0">
              <a:lnSpc>
                <a:spcPct val="110000"/>
              </a:lnSpc>
              <a:buNone/>
            </a:pPr>
            <a:r>
              <a:rPr lang="en-US" sz="1200"/>
              <a:t>Request assistance for fixing security vulnerabilities such as SQL injection through the chat tool.</a:t>
            </a:r>
          </a:p>
        </p:txBody>
      </p:sp>
    </p:spTree>
    <p:extLst>
      <p:ext uri="{BB962C8B-B14F-4D97-AF65-F5344CB8AC3E}">
        <p14:creationId xmlns:p14="http://schemas.microsoft.com/office/powerpoint/2010/main" val="695106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01B66-2334-2D08-AED0-E2FFA49E9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CE1B6-A0A2-9849-4BE9-69AEB858D8C1}"/>
              </a:ext>
            </a:extLst>
          </p:cNvPr>
          <p:cNvSpPr>
            <a:spLocks noGrp="1"/>
          </p:cNvSpPr>
          <p:nvPr>
            <p:ph type="title"/>
          </p:nvPr>
        </p:nvSpPr>
        <p:spPr/>
        <p:txBody>
          <a:bodyPr/>
          <a:lstStyle/>
          <a:p>
            <a:r>
              <a:rPr lang="en-GB"/>
              <a:t>03</a:t>
            </a:r>
          </a:p>
        </p:txBody>
      </p:sp>
      <p:sp>
        <p:nvSpPr>
          <p:cNvPr id="3" name="Content Placeholder 2">
            <a:extLst>
              <a:ext uri="{FF2B5EF4-FFF2-40B4-BE49-F238E27FC236}">
                <a16:creationId xmlns:a16="http://schemas.microsoft.com/office/drawing/2014/main" id="{E9E24D1D-3307-F149-45DA-E4B054B4899E}"/>
              </a:ext>
            </a:extLst>
          </p:cNvPr>
          <p:cNvSpPr>
            <a:spLocks noGrp="1"/>
          </p:cNvSpPr>
          <p:nvPr>
            <p:ph sz="quarter" idx="10"/>
          </p:nvPr>
        </p:nvSpPr>
        <p:spPr>
          <a:xfrm>
            <a:off x="1326995" y="3691053"/>
            <a:ext cx="12433610" cy="2944813"/>
          </a:xfrm>
        </p:spPr>
        <p:txBody>
          <a:bodyPr>
            <a:normAutofit/>
          </a:bodyPr>
          <a:lstStyle/>
          <a:p>
            <a:r>
              <a:rPr lang="en-US" dirty="0"/>
              <a:t>Refactoring</a:t>
            </a:r>
            <a:endParaRPr lang="en-GB" dirty="0"/>
          </a:p>
        </p:txBody>
      </p:sp>
    </p:spTree>
    <p:extLst>
      <p:ext uri="{BB962C8B-B14F-4D97-AF65-F5344CB8AC3E}">
        <p14:creationId xmlns:p14="http://schemas.microsoft.com/office/powerpoint/2010/main" val="1530693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2CE8-327C-1501-B5B1-2B0007F2877F}"/>
              </a:ext>
            </a:extLst>
          </p:cNvPr>
          <p:cNvSpPr>
            <a:spLocks noGrp="1"/>
          </p:cNvSpPr>
          <p:nvPr>
            <p:ph type="title"/>
          </p:nvPr>
        </p:nvSpPr>
        <p:spPr/>
        <p:txBody>
          <a:bodyPr/>
          <a:lstStyle/>
          <a:p>
            <a:r>
              <a:rPr lang="en-US" dirty="0"/>
              <a:t>Improve Code Readability</a:t>
            </a:r>
          </a:p>
        </p:txBody>
      </p:sp>
      <p:sp>
        <p:nvSpPr>
          <p:cNvPr id="5" name="TextBox 4">
            <a:extLst>
              <a:ext uri="{FF2B5EF4-FFF2-40B4-BE49-F238E27FC236}">
                <a16:creationId xmlns:a16="http://schemas.microsoft.com/office/drawing/2014/main" id="{4821B7AA-73E9-D440-1363-C9AC84D6653E}"/>
              </a:ext>
            </a:extLst>
          </p:cNvPr>
          <p:cNvSpPr txBox="1"/>
          <p:nvPr/>
        </p:nvSpPr>
        <p:spPr>
          <a:xfrm>
            <a:off x="838200" y="1777599"/>
            <a:ext cx="6094140" cy="2031325"/>
          </a:xfrm>
          <a:prstGeom prst="rect">
            <a:avLst/>
          </a:prstGeom>
          <a:noFill/>
        </p:spPr>
        <p:txBody>
          <a:bodyPr wrap="square">
            <a:spAutoFit/>
          </a:bodyPr>
          <a:lstStyle/>
          <a:p>
            <a:r>
              <a:rPr lang="en-US" b="1" dirty="0">
                <a:latin typeface="Montserrat" panose="00000500000000000000" pitchFamily="2" charset="0"/>
              </a:rPr>
              <a:t>Variable/Function Renaming : </a:t>
            </a:r>
            <a:r>
              <a:rPr lang="en-US" dirty="0">
                <a:latin typeface="Montserrat" panose="00000500000000000000" pitchFamily="2" charset="0"/>
              </a:rPr>
              <a:t>Ask Copilot to rename ambiguous identifiers (e.g., x → </a:t>
            </a:r>
            <a:r>
              <a:rPr lang="en-US" dirty="0" err="1">
                <a:latin typeface="Montserrat" panose="00000500000000000000" pitchFamily="2" charset="0"/>
              </a:rPr>
              <a:t>userInput</a:t>
            </a:r>
            <a:r>
              <a:rPr lang="en-US" dirty="0">
                <a:latin typeface="Montserrat" panose="00000500000000000000" pitchFamily="2" charset="0"/>
              </a:rPr>
              <a:t>).</a:t>
            </a:r>
          </a:p>
          <a:p>
            <a:r>
              <a:rPr lang="en-US" b="1" dirty="0">
                <a:latin typeface="Montserrat" panose="00000500000000000000" pitchFamily="2" charset="0"/>
              </a:rPr>
              <a:t>Add Comments : </a:t>
            </a:r>
            <a:r>
              <a:rPr lang="en-US" dirty="0">
                <a:latin typeface="Montserrat" panose="00000500000000000000" pitchFamily="2" charset="0"/>
              </a:rPr>
              <a:t>Use prompts like "Explain this function in a comment" </a:t>
            </a:r>
          </a:p>
          <a:p>
            <a:r>
              <a:rPr lang="en-US" b="1" dirty="0">
                <a:latin typeface="Montserrat" panose="00000500000000000000" pitchFamily="2" charset="0"/>
              </a:rPr>
              <a:t>Consistent Style : </a:t>
            </a:r>
            <a:r>
              <a:rPr lang="en-US" dirty="0">
                <a:latin typeface="Montserrat" panose="00000500000000000000" pitchFamily="2" charset="0"/>
              </a:rPr>
              <a:t>Enforce formatting rules via .</a:t>
            </a:r>
            <a:r>
              <a:rPr lang="en-US" dirty="0" err="1">
                <a:latin typeface="Montserrat" panose="00000500000000000000" pitchFamily="2" charset="0"/>
              </a:rPr>
              <a:t>github</a:t>
            </a:r>
            <a:r>
              <a:rPr lang="en-US" dirty="0">
                <a:latin typeface="Montserrat" panose="00000500000000000000" pitchFamily="2" charset="0"/>
              </a:rPr>
              <a:t>/copilot-instructions.md (e.g., "Use </a:t>
            </a:r>
            <a:r>
              <a:rPr lang="en-US" dirty="0" err="1">
                <a:latin typeface="Montserrat" panose="00000500000000000000" pitchFamily="2" charset="0"/>
              </a:rPr>
              <a:t>PascalCase</a:t>
            </a:r>
            <a:r>
              <a:rPr lang="en-US" dirty="0">
                <a:latin typeface="Montserrat" panose="00000500000000000000" pitchFamily="2" charset="0"/>
              </a:rPr>
              <a:t> for component names")</a:t>
            </a:r>
          </a:p>
        </p:txBody>
      </p:sp>
      <p:sp>
        <p:nvSpPr>
          <p:cNvPr id="7" name="TextBox 6">
            <a:extLst>
              <a:ext uri="{FF2B5EF4-FFF2-40B4-BE49-F238E27FC236}">
                <a16:creationId xmlns:a16="http://schemas.microsoft.com/office/drawing/2014/main" id="{819968B7-307C-4AB3-4A6A-76F2FF2DEE89}"/>
              </a:ext>
            </a:extLst>
          </p:cNvPr>
          <p:cNvSpPr txBox="1"/>
          <p:nvPr/>
        </p:nvSpPr>
        <p:spPr>
          <a:xfrm>
            <a:off x="5533793" y="4246822"/>
            <a:ext cx="6094140" cy="1754326"/>
          </a:xfrm>
          <a:prstGeom prst="rect">
            <a:avLst/>
          </a:prstGeom>
          <a:noFill/>
        </p:spPr>
        <p:txBody>
          <a:bodyPr wrap="square">
            <a:spAutoFit/>
          </a:bodyPr>
          <a:lstStyle/>
          <a:p>
            <a:r>
              <a:rPr lang="en-US" dirty="0"/>
              <a:t># Before  </a:t>
            </a:r>
          </a:p>
          <a:p>
            <a:r>
              <a:rPr lang="en-US" dirty="0"/>
              <a:t>def calc(a, b): return a * b  </a:t>
            </a:r>
          </a:p>
          <a:p>
            <a:endParaRPr lang="en-US" dirty="0"/>
          </a:p>
          <a:p>
            <a:r>
              <a:rPr lang="en-US" dirty="0"/>
              <a:t># After  </a:t>
            </a:r>
          </a:p>
          <a:p>
            <a:r>
              <a:rPr lang="en-US" dirty="0"/>
              <a:t>def </a:t>
            </a:r>
            <a:r>
              <a:rPr lang="en-US" dirty="0" err="1"/>
              <a:t>calculate_discount</a:t>
            </a:r>
            <a:r>
              <a:rPr lang="en-US" dirty="0"/>
              <a:t>(</a:t>
            </a:r>
            <a:r>
              <a:rPr lang="en-US" dirty="0" err="1"/>
              <a:t>original_price</a:t>
            </a:r>
            <a:r>
              <a:rPr lang="en-US" dirty="0"/>
              <a:t>, </a:t>
            </a:r>
            <a:r>
              <a:rPr lang="en-US" dirty="0" err="1"/>
              <a:t>discount_rate</a:t>
            </a:r>
            <a:r>
              <a:rPr lang="en-US" dirty="0"/>
              <a:t>):  </a:t>
            </a:r>
          </a:p>
          <a:p>
            <a:r>
              <a:rPr lang="en-US" dirty="0"/>
              <a:t>    return </a:t>
            </a:r>
            <a:r>
              <a:rPr lang="en-US" dirty="0" err="1"/>
              <a:t>original_price</a:t>
            </a:r>
            <a:r>
              <a:rPr lang="en-US" dirty="0"/>
              <a:t> * </a:t>
            </a:r>
            <a:r>
              <a:rPr lang="en-US" dirty="0" err="1"/>
              <a:t>discount_rate</a:t>
            </a:r>
            <a:r>
              <a:rPr lang="en-US" dirty="0"/>
              <a:t> </a:t>
            </a:r>
          </a:p>
        </p:txBody>
      </p:sp>
    </p:spTree>
    <p:extLst>
      <p:ext uri="{BB962C8B-B14F-4D97-AF65-F5344CB8AC3E}">
        <p14:creationId xmlns:p14="http://schemas.microsoft.com/office/powerpoint/2010/main" val="3424310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3B4F4-F0BC-7E09-D8C5-BD7B7E8CD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C47BE0-C264-41E2-451D-8B641F36D506}"/>
              </a:ext>
            </a:extLst>
          </p:cNvPr>
          <p:cNvSpPr>
            <a:spLocks noGrp="1"/>
          </p:cNvSpPr>
          <p:nvPr>
            <p:ph type="title"/>
          </p:nvPr>
        </p:nvSpPr>
        <p:spPr/>
        <p:txBody>
          <a:bodyPr/>
          <a:lstStyle/>
          <a:p>
            <a:pPr algn="l">
              <a:spcBef>
                <a:spcPts val="900"/>
              </a:spcBef>
              <a:spcAft>
                <a:spcPts val="900"/>
              </a:spcAft>
            </a:pPr>
            <a:r>
              <a:rPr lang="en-US" b="1" i="0" dirty="0">
                <a:solidFill>
                  <a:srgbClr val="2C2C36"/>
                </a:solidFill>
                <a:effectLst/>
                <a:latin typeface="Montserrat" panose="00000500000000000000" pitchFamily="2" charset="0"/>
              </a:rPr>
              <a:t>Lint Errors and Code Quality</a:t>
            </a:r>
          </a:p>
        </p:txBody>
      </p:sp>
      <p:sp>
        <p:nvSpPr>
          <p:cNvPr id="5" name="TextBox 4">
            <a:extLst>
              <a:ext uri="{FF2B5EF4-FFF2-40B4-BE49-F238E27FC236}">
                <a16:creationId xmlns:a16="http://schemas.microsoft.com/office/drawing/2014/main" id="{5A5EE3FC-4CC0-B3C4-99A7-490C16C1F9BF}"/>
              </a:ext>
            </a:extLst>
          </p:cNvPr>
          <p:cNvSpPr txBox="1"/>
          <p:nvPr/>
        </p:nvSpPr>
        <p:spPr>
          <a:xfrm>
            <a:off x="838200" y="1777599"/>
            <a:ext cx="6094140" cy="1754326"/>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Identify and resolve syntax errors</a:t>
            </a:r>
            <a:r>
              <a:rPr lang="en-US" dirty="0">
                <a:latin typeface="Montserrat" panose="00000500000000000000" pitchFamily="2" charset="0"/>
              </a:rPr>
              <a:t>, unused variables, or security vulnerabilities.</a:t>
            </a:r>
          </a:p>
          <a:p>
            <a:pPr marL="285750" indent="-285750">
              <a:buFont typeface="Arial" panose="020B0604020202020204" pitchFamily="34" charset="0"/>
              <a:buChar char="•"/>
            </a:pPr>
            <a:r>
              <a:rPr lang="en-US" b="1" dirty="0">
                <a:latin typeface="Montserrat" panose="00000500000000000000" pitchFamily="2" charset="0"/>
              </a:rPr>
              <a:t>Use Copilot Chat to ask</a:t>
            </a:r>
            <a:r>
              <a:rPr lang="en-US" dirty="0">
                <a:latin typeface="Montserrat" panose="00000500000000000000" pitchFamily="2" charset="0"/>
              </a:rPr>
              <a:t>: "Fix all </a:t>
            </a:r>
            <a:r>
              <a:rPr lang="en-US" dirty="0" err="1">
                <a:latin typeface="Montserrat" panose="00000500000000000000" pitchFamily="2" charset="0"/>
              </a:rPr>
              <a:t>ESLint</a:t>
            </a:r>
            <a:r>
              <a:rPr lang="en-US" dirty="0">
                <a:latin typeface="Montserrat" panose="00000500000000000000" pitchFamily="2" charset="0"/>
              </a:rPr>
              <a:t> errors in this file" </a:t>
            </a:r>
          </a:p>
          <a:p>
            <a:pPr marL="285750" indent="-285750">
              <a:buFont typeface="Arial" panose="020B0604020202020204" pitchFamily="34" charset="0"/>
              <a:buChar char="•"/>
            </a:pPr>
            <a:r>
              <a:rPr lang="en-US" b="1" dirty="0">
                <a:latin typeface="Montserrat" panose="00000500000000000000" pitchFamily="2" charset="0"/>
              </a:rPr>
              <a:t>Integrate with tools like </a:t>
            </a:r>
            <a:r>
              <a:rPr lang="en-US" b="1" dirty="0" err="1">
                <a:latin typeface="Montserrat" panose="00000500000000000000" pitchFamily="2" charset="0"/>
              </a:rPr>
              <a:t>ESLint</a:t>
            </a:r>
            <a:r>
              <a:rPr lang="en-US" b="1" dirty="0">
                <a:latin typeface="Montserrat" panose="00000500000000000000" pitchFamily="2" charset="0"/>
              </a:rPr>
              <a:t> </a:t>
            </a:r>
            <a:r>
              <a:rPr lang="en-US" dirty="0">
                <a:latin typeface="Montserrat" panose="00000500000000000000" pitchFamily="2" charset="0"/>
              </a:rPr>
              <a:t>or Prettier for automated formatting.</a:t>
            </a:r>
          </a:p>
        </p:txBody>
      </p:sp>
      <p:sp>
        <p:nvSpPr>
          <p:cNvPr id="7" name="TextBox 6">
            <a:extLst>
              <a:ext uri="{FF2B5EF4-FFF2-40B4-BE49-F238E27FC236}">
                <a16:creationId xmlns:a16="http://schemas.microsoft.com/office/drawing/2014/main" id="{B70F0BF3-F106-1B83-A60B-25803FEA90AC}"/>
              </a:ext>
            </a:extLst>
          </p:cNvPr>
          <p:cNvSpPr txBox="1"/>
          <p:nvPr/>
        </p:nvSpPr>
        <p:spPr>
          <a:xfrm>
            <a:off x="5533793" y="4246822"/>
            <a:ext cx="6094140" cy="2031325"/>
          </a:xfrm>
          <a:prstGeom prst="rect">
            <a:avLst/>
          </a:prstGeom>
          <a:noFill/>
        </p:spPr>
        <p:txBody>
          <a:bodyPr wrap="square">
            <a:spAutoFit/>
          </a:bodyPr>
          <a:lstStyle/>
          <a:p>
            <a:r>
              <a:rPr lang="en-US" dirty="0"/>
              <a:t>// Before  </a:t>
            </a:r>
          </a:p>
          <a:p>
            <a:r>
              <a:rPr lang="en-US" dirty="0"/>
              <a:t>if (error) console.log("Error occurred");  </a:t>
            </a:r>
          </a:p>
          <a:p>
            <a:endParaRPr lang="en-US" dirty="0"/>
          </a:p>
          <a:p>
            <a:r>
              <a:rPr lang="en-US" dirty="0"/>
              <a:t>// After  </a:t>
            </a:r>
          </a:p>
          <a:p>
            <a:r>
              <a:rPr lang="en-US" dirty="0"/>
              <a:t>if (error) {  </a:t>
            </a:r>
          </a:p>
          <a:p>
            <a:r>
              <a:rPr lang="en-US" dirty="0"/>
              <a:t>    console.log("Error occurred");  </a:t>
            </a:r>
          </a:p>
          <a:p>
            <a:r>
              <a:rPr lang="en-US" dirty="0"/>
              <a:t>} </a:t>
            </a:r>
          </a:p>
        </p:txBody>
      </p:sp>
    </p:spTree>
    <p:extLst>
      <p:ext uri="{BB962C8B-B14F-4D97-AF65-F5344CB8AC3E}">
        <p14:creationId xmlns:p14="http://schemas.microsoft.com/office/powerpoint/2010/main" val="58876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02591-2F04-0BE2-F1C5-35F3A41E8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49A11-7CEA-24D0-A7D4-C1A81F8748C5}"/>
              </a:ext>
            </a:extLst>
          </p:cNvPr>
          <p:cNvSpPr>
            <a:spLocks noGrp="1"/>
          </p:cNvSpPr>
          <p:nvPr>
            <p:ph type="title"/>
          </p:nvPr>
        </p:nvSpPr>
        <p:spPr/>
        <p:txBody>
          <a:bodyPr/>
          <a:lstStyle/>
          <a:p>
            <a:pPr algn="l">
              <a:spcBef>
                <a:spcPts val="900"/>
              </a:spcBef>
              <a:spcAft>
                <a:spcPts val="900"/>
              </a:spcAft>
            </a:pPr>
            <a:r>
              <a:rPr lang="en-US" b="1" i="0" dirty="0">
                <a:solidFill>
                  <a:srgbClr val="2C2C36"/>
                </a:solidFill>
                <a:effectLst/>
                <a:latin typeface="Montserrat" panose="00000500000000000000" pitchFamily="2" charset="0"/>
              </a:rPr>
              <a:t>Performance Optimization</a:t>
            </a:r>
          </a:p>
        </p:txBody>
      </p:sp>
      <p:sp>
        <p:nvSpPr>
          <p:cNvPr id="5" name="TextBox 4">
            <a:extLst>
              <a:ext uri="{FF2B5EF4-FFF2-40B4-BE49-F238E27FC236}">
                <a16:creationId xmlns:a16="http://schemas.microsoft.com/office/drawing/2014/main" id="{30B9434D-5A12-521E-EDC0-28C55AF74D7B}"/>
              </a:ext>
            </a:extLst>
          </p:cNvPr>
          <p:cNvSpPr txBox="1"/>
          <p:nvPr/>
        </p:nvSpPr>
        <p:spPr>
          <a:xfrm>
            <a:off x="838200" y="1777599"/>
            <a:ext cx="6094140" cy="1754326"/>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Replace inefficient data structures </a:t>
            </a:r>
            <a:r>
              <a:rPr lang="en-US" dirty="0">
                <a:latin typeface="Montserrat" panose="00000500000000000000" pitchFamily="2" charset="0"/>
              </a:rPr>
              <a:t>(e.g., use </a:t>
            </a:r>
            <a:r>
              <a:rPr lang="en-US" dirty="0" err="1">
                <a:latin typeface="Montserrat" panose="00000500000000000000" pitchFamily="2" charset="0"/>
              </a:rPr>
              <a:t>hashmaps</a:t>
            </a:r>
            <a:r>
              <a:rPr lang="en-US" dirty="0">
                <a:latin typeface="Montserrat" panose="00000500000000000000" pitchFamily="2" charset="0"/>
              </a:rPr>
              <a:t> instead of nested loops) </a:t>
            </a:r>
          </a:p>
          <a:p>
            <a:pPr marL="285750" indent="-285750">
              <a:buFont typeface="Arial" panose="020B0604020202020204" pitchFamily="34" charset="0"/>
              <a:buChar char="•"/>
            </a:pPr>
            <a:r>
              <a:rPr lang="en-US" b="1" dirty="0">
                <a:latin typeface="Montserrat" panose="00000500000000000000" pitchFamily="2" charset="0"/>
              </a:rPr>
              <a:t>Reduce time complexity </a:t>
            </a:r>
            <a:r>
              <a:rPr lang="en-US" dirty="0">
                <a:latin typeface="Montserrat" panose="00000500000000000000" pitchFamily="2" charset="0"/>
              </a:rPr>
              <a:t>in algorithms (e.g., convert O(n²) to O(n) with caching).</a:t>
            </a:r>
          </a:p>
          <a:p>
            <a:pPr marL="285750" indent="-285750">
              <a:buFont typeface="Arial" panose="020B0604020202020204" pitchFamily="34" charset="0"/>
              <a:buChar char="•"/>
            </a:pPr>
            <a:r>
              <a:rPr lang="en-US" b="1" dirty="0">
                <a:latin typeface="Montserrat" panose="00000500000000000000" pitchFamily="2" charset="0"/>
              </a:rPr>
              <a:t>Use Copilot Chat to ask: </a:t>
            </a:r>
            <a:r>
              <a:rPr lang="en-US" dirty="0">
                <a:latin typeface="Montserrat" panose="00000500000000000000" pitchFamily="2" charset="0"/>
              </a:rPr>
              <a:t>"Optimize this sorting function for large datasets" </a:t>
            </a:r>
          </a:p>
        </p:txBody>
      </p:sp>
      <p:sp>
        <p:nvSpPr>
          <p:cNvPr id="7" name="TextBox 6">
            <a:extLst>
              <a:ext uri="{FF2B5EF4-FFF2-40B4-BE49-F238E27FC236}">
                <a16:creationId xmlns:a16="http://schemas.microsoft.com/office/drawing/2014/main" id="{D7EA2DC2-C3DF-42D0-21DF-C79BD124BE31}"/>
              </a:ext>
            </a:extLst>
          </p:cNvPr>
          <p:cNvSpPr txBox="1"/>
          <p:nvPr/>
        </p:nvSpPr>
        <p:spPr>
          <a:xfrm>
            <a:off x="5533793" y="4246822"/>
            <a:ext cx="6094140" cy="1477328"/>
          </a:xfrm>
          <a:prstGeom prst="rect">
            <a:avLst/>
          </a:prstGeom>
          <a:noFill/>
        </p:spPr>
        <p:txBody>
          <a:bodyPr wrap="square">
            <a:spAutoFit/>
          </a:bodyPr>
          <a:lstStyle/>
          <a:p>
            <a:r>
              <a:rPr lang="en-US" dirty="0"/>
              <a:t># Before (O(n²))  </a:t>
            </a:r>
          </a:p>
          <a:p>
            <a:r>
              <a:rPr lang="en-US" dirty="0"/>
              <a:t>result = [x for x in data if x &gt; 0]  </a:t>
            </a:r>
          </a:p>
          <a:p>
            <a:endParaRPr lang="en-US" dirty="0"/>
          </a:p>
          <a:p>
            <a:r>
              <a:rPr lang="en-US" dirty="0"/>
              <a:t># After (O(n))  </a:t>
            </a:r>
          </a:p>
          <a:p>
            <a:r>
              <a:rPr lang="en-US" dirty="0"/>
              <a:t>result = list(filter(lambda x: x &gt; 0, data)) </a:t>
            </a:r>
          </a:p>
        </p:txBody>
      </p:sp>
    </p:spTree>
    <p:extLst>
      <p:ext uri="{BB962C8B-B14F-4D97-AF65-F5344CB8AC3E}">
        <p14:creationId xmlns:p14="http://schemas.microsoft.com/office/powerpoint/2010/main" val="2683848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4458A-1022-8EBE-EA2A-5F32D4280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ADD79-FB34-4A28-C7D3-863B55FF79A0}"/>
              </a:ext>
            </a:extLst>
          </p:cNvPr>
          <p:cNvSpPr>
            <a:spLocks noGrp="1"/>
          </p:cNvSpPr>
          <p:nvPr>
            <p:ph type="title"/>
          </p:nvPr>
        </p:nvSpPr>
        <p:spPr/>
        <p:txBody>
          <a:bodyPr>
            <a:normAutofit/>
          </a:bodyPr>
          <a:lstStyle/>
          <a:p>
            <a:pPr algn="l">
              <a:spcBef>
                <a:spcPts val="900"/>
              </a:spcBef>
              <a:spcAft>
                <a:spcPts val="900"/>
              </a:spcAft>
            </a:pPr>
            <a:r>
              <a:rPr lang="en-US" b="1" i="0" dirty="0">
                <a:solidFill>
                  <a:srgbClr val="2C2C36"/>
                </a:solidFill>
                <a:effectLst/>
                <a:latin typeface="Montserrat" panose="00000500000000000000" pitchFamily="2" charset="0"/>
              </a:rPr>
              <a:t>Design Patterns and Architecture</a:t>
            </a:r>
          </a:p>
        </p:txBody>
      </p:sp>
      <p:sp>
        <p:nvSpPr>
          <p:cNvPr id="5" name="TextBox 4">
            <a:extLst>
              <a:ext uri="{FF2B5EF4-FFF2-40B4-BE49-F238E27FC236}">
                <a16:creationId xmlns:a16="http://schemas.microsoft.com/office/drawing/2014/main" id="{F223034C-BBB6-F1BE-8D47-0D1545C90002}"/>
              </a:ext>
            </a:extLst>
          </p:cNvPr>
          <p:cNvSpPr txBox="1"/>
          <p:nvPr/>
        </p:nvSpPr>
        <p:spPr>
          <a:xfrm>
            <a:off x="838200" y="1777599"/>
            <a:ext cx="6094140" cy="1477328"/>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Generate boilerplate </a:t>
            </a:r>
            <a:r>
              <a:rPr lang="en-US" dirty="0">
                <a:latin typeface="Montserrat" panose="00000500000000000000" pitchFamily="2" charset="0"/>
              </a:rPr>
              <a:t>for patterns like Repository, Strategy, or Observer.</a:t>
            </a:r>
          </a:p>
          <a:p>
            <a:pPr marL="285750" indent="-285750">
              <a:buFont typeface="Arial" panose="020B0604020202020204" pitchFamily="34" charset="0"/>
              <a:buChar char="•"/>
            </a:pPr>
            <a:r>
              <a:rPr lang="en-US" b="1" dirty="0">
                <a:latin typeface="Montserrat" panose="00000500000000000000" pitchFamily="2" charset="0"/>
              </a:rPr>
              <a:t>Use prompt files </a:t>
            </a:r>
            <a:r>
              <a:rPr lang="en-US" dirty="0">
                <a:latin typeface="Montserrat" panose="00000500000000000000" pitchFamily="2" charset="0"/>
              </a:rPr>
              <a:t>to enforce architectural guidelines (e.g., "Implement the Repository Pattern for data access layers“)</a:t>
            </a:r>
          </a:p>
        </p:txBody>
      </p:sp>
      <p:sp>
        <p:nvSpPr>
          <p:cNvPr id="7" name="TextBox 6">
            <a:extLst>
              <a:ext uri="{FF2B5EF4-FFF2-40B4-BE49-F238E27FC236}">
                <a16:creationId xmlns:a16="http://schemas.microsoft.com/office/drawing/2014/main" id="{2E07A8CC-C90E-8523-350A-513F50A3EB92}"/>
              </a:ext>
            </a:extLst>
          </p:cNvPr>
          <p:cNvSpPr txBox="1"/>
          <p:nvPr/>
        </p:nvSpPr>
        <p:spPr>
          <a:xfrm>
            <a:off x="5533793" y="4246822"/>
            <a:ext cx="6094140" cy="1477328"/>
          </a:xfrm>
          <a:prstGeom prst="rect">
            <a:avLst/>
          </a:prstGeom>
          <a:noFill/>
        </p:spPr>
        <p:txBody>
          <a:bodyPr wrap="square">
            <a:spAutoFit/>
          </a:bodyPr>
          <a:lstStyle/>
          <a:p>
            <a:r>
              <a:rPr lang="en-US" dirty="0"/>
              <a:t>// Repository Pattern Template  </a:t>
            </a:r>
          </a:p>
          <a:p>
            <a:r>
              <a:rPr lang="en-US" dirty="0"/>
              <a:t>public interface </a:t>
            </a:r>
            <a:r>
              <a:rPr lang="en-US" dirty="0" err="1"/>
              <a:t>IProductRepository</a:t>
            </a:r>
            <a:r>
              <a:rPr lang="en-US" dirty="0"/>
              <a:t> {  </a:t>
            </a:r>
          </a:p>
          <a:p>
            <a:r>
              <a:rPr lang="en-US" dirty="0"/>
              <a:t>    Product </a:t>
            </a:r>
            <a:r>
              <a:rPr lang="en-US" dirty="0" err="1"/>
              <a:t>GetById</a:t>
            </a:r>
            <a:r>
              <a:rPr lang="en-US" dirty="0"/>
              <a:t>(int id);  </a:t>
            </a:r>
          </a:p>
          <a:p>
            <a:r>
              <a:rPr lang="en-US" dirty="0"/>
              <a:t>    void Add(Product product);  </a:t>
            </a:r>
          </a:p>
          <a:p>
            <a:r>
              <a:rPr lang="en-US" dirty="0"/>
              <a:t>} </a:t>
            </a:r>
          </a:p>
        </p:txBody>
      </p:sp>
    </p:spTree>
    <p:extLst>
      <p:ext uri="{BB962C8B-B14F-4D97-AF65-F5344CB8AC3E}">
        <p14:creationId xmlns:p14="http://schemas.microsoft.com/office/powerpoint/2010/main" val="273591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82B5A-2439-064D-2269-34D1D9014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991F1E-1818-963A-C433-755FA8B9ADBD}"/>
              </a:ext>
            </a:extLst>
          </p:cNvPr>
          <p:cNvSpPr>
            <a:spLocks noGrp="1"/>
          </p:cNvSpPr>
          <p:nvPr>
            <p:ph type="title"/>
          </p:nvPr>
        </p:nvSpPr>
        <p:spPr/>
        <p:txBody>
          <a:bodyPr>
            <a:normAutofit/>
          </a:bodyPr>
          <a:lstStyle/>
          <a:p>
            <a:pPr algn="l">
              <a:spcBef>
                <a:spcPts val="900"/>
              </a:spcBef>
              <a:spcAft>
                <a:spcPts val="900"/>
              </a:spcAft>
            </a:pPr>
            <a:r>
              <a:rPr lang="en-US" b="1" i="0" dirty="0">
                <a:solidFill>
                  <a:srgbClr val="2C2C36"/>
                </a:solidFill>
                <a:effectLst/>
                <a:latin typeface="Montserrat" panose="00000500000000000000" pitchFamily="2" charset="0"/>
              </a:rPr>
              <a:t>Decoupling Business Logic</a:t>
            </a:r>
          </a:p>
        </p:txBody>
      </p:sp>
      <p:sp>
        <p:nvSpPr>
          <p:cNvPr id="5" name="TextBox 4">
            <a:extLst>
              <a:ext uri="{FF2B5EF4-FFF2-40B4-BE49-F238E27FC236}">
                <a16:creationId xmlns:a16="http://schemas.microsoft.com/office/drawing/2014/main" id="{319C9BCC-E916-A7DD-EE0A-BA07FE55D0E0}"/>
              </a:ext>
            </a:extLst>
          </p:cNvPr>
          <p:cNvSpPr txBox="1"/>
          <p:nvPr/>
        </p:nvSpPr>
        <p:spPr>
          <a:xfrm>
            <a:off x="838200" y="1777599"/>
            <a:ext cx="6094140" cy="1200329"/>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Move business logic out </a:t>
            </a:r>
            <a:r>
              <a:rPr lang="en-US" dirty="0">
                <a:latin typeface="Montserrat" panose="00000500000000000000" pitchFamily="2" charset="0"/>
              </a:rPr>
              <a:t>of UI components (e.g., React hooks).</a:t>
            </a:r>
          </a:p>
          <a:p>
            <a:pPr marL="285750" indent="-285750">
              <a:buFont typeface="Arial" panose="020B0604020202020204" pitchFamily="34" charset="0"/>
              <a:buChar char="•"/>
            </a:pPr>
            <a:r>
              <a:rPr lang="en-US" b="1" dirty="0">
                <a:latin typeface="Montserrat" panose="00000500000000000000" pitchFamily="2" charset="0"/>
              </a:rPr>
              <a:t>Use Copilot to extract logic </a:t>
            </a:r>
            <a:r>
              <a:rPr lang="en-US" dirty="0">
                <a:latin typeface="Montserrat" panose="00000500000000000000" pitchFamily="2" charset="0"/>
              </a:rPr>
              <a:t>into utility files or services </a:t>
            </a:r>
          </a:p>
        </p:txBody>
      </p:sp>
      <p:sp>
        <p:nvSpPr>
          <p:cNvPr id="7" name="TextBox 6">
            <a:extLst>
              <a:ext uri="{FF2B5EF4-FFF2-40B4-BE49-F238E27FC236}">
                <a16:creationId xmlns:a16="http://schemas.microsoft.com/office/drawing/2014/main" id="{BB6BAB3C-44E2-3FBB-AE96-D7CA5469786E}"/>
              </a:ext>
            </a:extLst>
          </p:cNvPr>
          <p:cNvSpPr txBox="1"/>
          <p:nvPr/>
        </p:nvSpPr>
        <p:spPr>
          <a:xfrm>
            <a:off x="5043140" y="3415825"/>
            <a:ext cx="6094140" cy="3139321"/>
          </a:xfrm>
          <a:prstGeom prst="rect">
            <a:avLst/>
          </a:prstGeom>
          <a:noFill/>
        </p:spPr>
        <p:txBody>
          <a:bodyPr wrap="square">
            <a:spAutoFit/>
          </a:bodyPr>
          <a:lstStyle/>
          <a:p>
            <a:r>
              <a:rPr lang="en-US" dirty="0"/>
              <a:t>// Before (tightly coupled)  </a:t>
            </a:r>
          </a:p>
          <a:p>
            <a:r>
              <a:rPr lang="en-US" dirty="0"/>
              <a:t>function </a:t>
            </a:r>
            <a:r>
              <a:rPr lang="en-US" dirty="0" err="1"/>
              <a:t>UserProfile</a:t>
            </a:r>
            <a:r>
              <a:rPr lang="en-US" dirty="0"/>
              <a:t>({ user }) {  </a:t>
            </a:r>
          </a:p>
          <a:p>
            <a:r>
              <a:rPr lang="en-US" dirty="0"/>
              <a:t>    const </a:t>
            </a:r>
            <a:r>
              <a:rPr lang="en-US" dirty="0" err="1"/>
              <a:t>formattedDate</a:t>
            </a:r>
            <a:r>
              <a:rPr lang="en-US" dirty="0"/>
              <a:t> = new Date(</a:t>
            </a:r>
            <a:r>
              <a:rPr lang="en-US" dirty="0" err="1"/>
              <a:t>user.createdAt</a:t>
            </a:r>
            <a:r>
              <a:rPr lang="en-US" dirty="0"/>
              <a:t>).</a:t>
            </a:r>
            <a:r>
              <a:rPr lang="en-US" dirty="0" err="1"/>
              <a:t>toLocaleDateString</a:t>
            </a:r>
            <a:r>
              <a:rPr lang="en-US" dirty="0"/>
              <a:t>();  </a:t>
            </a:r>
          </a:p>
          <a:p>
            <a:r>
              <a:rPr lang="en-US" dirty="0"/>
              <a:t>    return &lt;div&gt;{</a:t>
            </a:r>
            <a:r>
              <a:rPr lang="en-US" dirty="0" err="1"/>
              <a:t>formattedDate</a:t>
            </a:r>
            <a:r>
              <a:rPr lang="en-US" dirty="0"/>
              <a:t>}&lt;/div&gt;;  </a:t>
            </a:r>
          </a:p>
          <a:p>
            <a:r>
              <a:rPr lang="en-US" dirty="0"/>
              <a:t>}  </a:t>
            </a:r>
          </a:p>
          <a:p>
            <a:endParaRPr lang="en-US" dirty="0"/>
          </a:p>
          <a:p>
            <a:r>
              <a:rPr lang="en-US" dirty="0"/>
              <a:t>// After (decoupled)  </a:t>
            </a:r>
          </a:p>
          <a:p>
            <a:r>
              <a:rPr lang="en-US" dirty="0"/>
              <a:t>function </a:t>
            </a:r>
            <a:r>
              <a:rPr lang="en-US" dirty="0" err="1"/>
              <a:t>formatDate</a:t>
            </a:r>
            <a:r>
              <a:rPr lang="en-US" dirty="0"/>
              <a:t>(date) {  </a:t>
            </a:r>
          </a:p>
          <a:p>
            <a:r>
              <a:rPr lang="en-US" dirty="0"/>
              <a:t>    return new Date(date).</a:t>
            </a:r>
            <a:r>
              <a:rPr lang="en-US" dirty="0" err="1"/>
              <a:t>toLocaleDateString</a:t>
            </a:r>
            <a:r>
              <a:rPr lang="en-US" dirty="0"/>
              <a:t>();  </a:t>
            </a:r>
          </a:p>
          <a:p>
            <a:r>
              <a:rPr lang="en-US" dirty="0"/>
              <a:t>} </a:t>
            </a:r>
          </a:p>
        </p:txBody>
      </p:sp>
    </p:spTree>
    <p:extLst>
      <p:ext uri="{BB962C8B-B14F-4D97-AF65-F5344CB8AC3E}">
        <p14:creationId xmlns:p14="http://schemas.microsoft.com/office/powerpoint/2010/main" val="3431715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7B6AC-08DA-898A-6553-F544AC61E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C49F47-18A5-C6EA-EC15-D014366C5A74}"/>
              </a:ext>
            </a:extLst>
          </p:cNvPr>
          <p:cNvSpPr>
            <a:spLocks noGrp="1"/>
          </p:cNvSpPr>
          <p:nvPr>
            <p:ph type="title"/>
          </p:nvPr>
        </p:nvSpPr>
        <p:spPr/>
        <p:txBody>
          <a:bodyPr>
            <a:normAutofit/>
          </a:bodyPr>
          <a:lstStyle/>
          <a:p>
            <a:pPr algn="l">
              <a:spcBef>
                <a:spcPts val="900"/>
              </a:spcBef>
              <a:spcAft>
                <a:spcPts val="900"/>
              </a:spcAft>
            </a:pPr>
            <a:r>
              <a:rPr lang="en-US" b="1" i="0" dirty="0">
                <a:solidFill>
                  <a:srgbClr val="2C2C36"/>
                </a:solidFill>
                <a:effectLst/>
                <a:latin typeface="system-ui"/>
              </a:rPr>
              <a:t>Simplify Inheritance Hierarchies</a:t>
            </a:r>
          </a:p>
        </p:txBody>
      </p:sp>
      <p:sp>
        <p:nvSpPr>
          <p:cNvPr id="5" name="TextBox 4">
            <a:extLst>
              <a:ext uri="{FF2B5EF4-FFF2-40B4-BE49-F238E27FC236}">
                <a16:creationId xmlns:a16="http://schemas.microsoft.com/office/drawing/2014/main" id="{1A09FDE6-6A02-8932-04CE-1083D60CA7E4}"/>
              </a:ext>
            </a:extLst>
          </p:cNvPr>
          <p:cNvSpPr txBox="1"/>
          <p:nvPr/>
        </p:nvSpPr>
        <p:spPr>
          <a:xfrm>
            <a:off x="838200" y="1777599"/>
            <a:ext cx="6094140" cy="1200329"/>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Ask Copilot: </a:t>
            </a:r>
            <a:r>
              <a:rPr lang="en-US" dirty="0">
                <a:latin typeface="Montserrat" panose="00000500000000000000" pitchFamily="2" charset="0"/>
              </a:rPr>
              <a:t>"Refactor this class hierarchy to use composition" </a:t>
            </a:r>
          </a:p>
          <a:p>
            <a:pPr marL="285750" indent="-285750">
              <a:buFont typeface="Arial" panose="020B0604020202020204" pitchFamily="34" charset="0"/>
              <a:buChar char="•"/>
            </a:pPr>
            <a:r>
              <a:rPr lang="en-US" b="1" dirty="0">
                <a:latin typeface="Montserrat" panose="00000500000000000000" pitchFamily="2" charset="0"/>
              </a:rPr>
              <a:t>Use prompt files </a:t>
            </a:r>
            <a:r>
              <a:rPr lang="en-US" dirty="0">
                <a:latin typeface="Montserrat" panose="00000500000000000000" pitchFamily="2" charset="0"/>
              </a:rPr>
              <a:t>to enforce principles like "Prefer composition over inheritance" [File ).</a:t>
            </a:r>
          </a:p>
        </p:txBody>
      </p:sp>
      <p:sp>
        <p:nvSpPr>
          <p:cNvPr id="7" name="TextBox 6">
            <a:extLst>
              <a:ext uri="{FF2B5EF4-FFF2-40B4-BE49-F238E27FC236}">
                <a16:creationId xmlns:a16="http://schemas.microsoft.com/office/drawing/2014/main" id="{603200AB-9AD0-CFBA-B1C5-9EDDB73EE5F8}"/>
              </a:ext>
            </a:extLst>
          </p:cNvPr>
          <p:cNvSpPr txBox="1"/>
          <p:nvPr/>
        </p:nvSpPr>
        <p:spPr>
          <a:xfrm>
            <a:off x="5043140" y="3415825"/>
            <a:ext cx="6094140" cy="2031325"/>
          </a:xfrm>
          <a:prstGeom prst="rect">
            <a:avLst/>
          </a:prstGeom>
          <a:noFill/>
        </p:spPr>
        <p:txBody>
          <a:bodyPr wrap="square">
            <a:spAutoFit/>
          </a:bodyPr>
          <a:lstStyle/>
          <a:p>
            <a:r>
              <a:rPr lang="en-US" dirty="0"/>
              <a:t>// Before (inheritance)  </a:t>
            </a:r>
          </a:p>
          <a:p>
            <a:r>
              <a:rPr lang="en-US" dirty="0"/>
              <a:t>class </a:t>
            </a:r>
            <a:r>
              <a:rPr lang="en-US" dirty="0" err="1"/>
              <a:t>AdminUser</a:t>
            </a:r>
            <a:r>
              <a:rPr lang="en-US" dirty="0"/>
              <a:t> extends User { /* ... */ }  </a:t>
            </a:r>
          </a:p>
          <a:p>
            <a:endParaRPr lang="en-US" dirty="0"/>
          </a:p>
          <a:p>
            <a:r>
              <a:rPr lang="en-US" dirty="0"/>
              <a:t>// After (composition)  </a:t>
            </a:r>
          </a:p>
          <a:p>
            <a:r>
              <a:rPr lang="en-US" dirty="0"/>
              <a:t>class User {  </a:t>
            </a:r>
          </a:p>
          <a:p>
            <a:r>
              <a:rPr lang="en-US" dirty="0"/>
              <a:t>    private role: Role;  </a:t>
            </a:r>
          </a:p>
          <a:p>
            <a:r>
              <a:rPr lang="en-US" dirty="0"/>
              <a:t>} </a:t>
            </a:r>
          </a:p>
        </p:txBody>
      </p:sp>
    </p:spTree>
    <p:extLst>
      <p:ext uri="{BB962C8B-B14F-4D97-AF65-F5344CB8AC3E}">
        <p14:creationId xmlns:p14="http://schemas.microsoft.com/office/powerpoint/2010/main" val="218456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B3EB0-1C86-C0A9-428F-763368105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E3F28-A93F-B3A9-4E8F-6AF8AE97B8C6}"/>
              </a:ext>
            </a:extLst>
          </p:cNvPr>
          <p:cNvSpPr>
            <a:spLocks noGrp="1"/>
          </p:cNvSpPr>
          <p:nvPr>
            <p:ph type="title"/>
          </p:nvPr>
        </p:nvSpPr>
        <p:spPr/>
        <p:txBody>
          <a:bodyPr>
            <a:normAutofit/>
          </a:bodyPr>
          <a:lstStyle/>
          <a:p>
            <a:pPr algn="l">
              <a:spcBef>
                <a:spcPts val="900"/>
              </a:spcBef>
              <a:spcAft>
                <a:spcPts val="900"/>
              </a:spcAft>
            </a:pPr>
            <a:r>
              <a:rPr lang="en-US" b="1" i="0" dirty="0">
                <a:solidFill>
                  <a:srgbClr val="2C2C36"/>
                </a:solidFill>
                <a:effectLst/>
                <a:latin typeface="Montserrat" panose="00000500000000000000" pitchFamily="2" charset="0"/>
              </a:rPr>
              <a:t>Fixing Database Deadlocks</a:t>
            </a:r>
          </a:p>
        </p:txBody>
      </p:sp>
      <p:sp>
        <p:nvSpPr>
          <p:cNvPr id="5" name="TextBox 4">
            <a:extLst>
              <a:ext uri="{FF2B5EF4-FFF2-40B4-BE49-F238E27FC236}">
                <a16:creationId xmlns:a16="http://schemas.microsoft.com/office/drawing/2014/main" id="{4521C9A7-773C-3D1F-43A7-2ABCE106EBC5}"/>
              </a:ext>
            </a:extLst>
          </p:cNvPr>
          <p:cNvSpPr txBox="1"/>
          <p:nvPr/>
        </p:nvSpPr>
        <p:spPr>
          <a:xfrm>
            <a:off x="838200" y="1777599"/>
            <a:ext cx="6094140" cy="1200329"/>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Identify deadlocks in transaction </a:t>
            </a:r>
            <a:r>
              <a:rPr lang="en-US" dirty="0">
                <a:latin typeface="Montserrat" panose="00000500000000000000" pitchFamily="2" charset="0"/>
              </a:rPr>
              <a:t>code and suggest fixes (e.g., reordering queries).</a:t>
            </a:r>
          </a:p>
          <a:p>
            <a:pPr marL="285750" indent="-285750">
              <a:buFont typeface="Arial" panose="020B0604020202020204" pitchFamily="34" charset="0"/>
              <a:buChar char="•"/>
            </a:pPr>
            <a:r>
              <a:rPr lang="en-US" b="1" dirty="0">
                <a:latin typeface="Montserrat" panose="00000500000000000000" pitchFamily="2" charset="0"/>
              </a:rPr>
              <a:t>Use Copilot Chat: </a:t>
            </a:r>
            <a:r>
              <a:rPr lang="en-US" dirty="0">
                <a:latin typeface="Montserrat" panose="00000500000000000000" pitchFamily="2" charset="0"/>
              </a:rPr>
              <a:t>"Fix this SQL deadlock in the transaction block" </a:t>
            </a:r>
          </a:p>
        </p:txBody>
      </p:sp>
      <p:sp>
        <p:nvSpPr>
          <p:cNvPr id="7" name="TextBox 6">
            <a:extLst>
              <a:ext uri="{FF2B5EF4-FFF2-40B4-BE49-F238E27FC236}">
                <a16:creationId xmlns:a16="http://schemas.microsoft.com/office/drawing/2014/main" id="{6A8CB72B-321E-FFD6-C12C-12E78A9BA0F8}"/>
              </a:ext>
            </a:extLst>
          </p:cNvPr>
          <p:cNvSpPr txBox="1"/>
          <p:nvPr/>
        </p:nvSpPr>
        <p:spPr>
          <a:xfrm>
            <a:off x="5043140" y="3415825"/>
            <a:ext cx="6094140" cy="2031325"/>
          </a:xfrm>
          <a:prstGeom prst="rect">
            <a:avLst/>
          </a:prstGeom>
          <a:noFill/>
        </p:spPr>
        <p:txBody>
          <a:bodyPr wrap="square">
            <a:spAutoFit/>
          </a:bodyPr>
          <a:lstStyle/>
          <a:p>
            <a:r>
              <a:rPr lang="en-US" dirty="0"/>
              <a:t>-- Before (unordered updates)  </a:t>
            </a:r>
          </a:p>
          <a:p>
            <a:r>
              <a:rPr lang="en-US" dirty="0"/>
              <a:t>UPDATE orders SET status = 'paid' WHERE id = 1;  </a:t>
            </a:r>
          </a:p>
          <a:p>
            <a:r>
              <a:rPr lang="en-US" dirty="0"/>
              <a:t>UPDATE customers SET balance = 0 WHERE id = 100;  </a:t>
            </a:r>
          </a:p>
          <a:p>
            <a:endParaRPr lang="en-US" dirty="0"/>
          </a:p>
          <a:p>
            <a:r>
              <a:rPr lang="en-US" dirty="0"/>
              <a:t>-- After (consistent order)  </a:t>
            </a:r>
          </a:p>
          <a:p>
            <a:r>
              <a:rPr lang="en-US" dirty="0"/>
              <a:t>UPDATE customers SET balance = 0 WHERE id = 100;  </a:t>
            </a:r>
          </a:p>
          <a:p>
            <a:r>
              <a:rPr lang="en-US" dirty="0"/>
              <a:t>UPDATE orders SET status = 'paid' WHERE id = 1; </a:t>
            </a:r>
          </a:p>
        </p:txBody>
      </p:sp>
    </p:spTree>
    <p:extLst>
      <p:ext uri="{BB962C8B-B14F-4D97-AF65-F5344CB8AC3E}">
        <p14:creationId xmlns:p14="http://schemas.microsoft.com/office/powerpoint/2010/main" val="219168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F119-4D7F-608D-24ED-677FDA399A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8D358E-15FD-7E89-B161-0E9C3E799138}"/>
              </a:ext>
            </a:extLst>
          </p:cNvPr>
          <p:cNvSpPr>
            <a:spLocks noGrp="1"/>
          </p:cNvSpPr>
          <p:nvPr>
            <p:ph type="title"/>
          </p:nvPr>
        </p:nvSpPr>
        <p:spPr/>
        <p:txBody>
          <a:bodyPr>
            <a:normAutofit fontScale="90000"/>
          </a:bodyPr>
          <a:lstStyle/>
          <a:p>
            <a:r>
              <a:rPr lang="en-GB" dirty="0"/>
              <a:t>04</a:t>
            </a:r>
          </a:p>
        </p:txBody>
      </p:sp>
      <p:sp>
        <p:nvSpPr>
          <p:cNvPr id="3" name="Content Placeholder 2">
            <a:extLst>
              <a:ext uri="{FF2B5EF4-FFF2-40B4-BE49-F238E27FC236}">
                <a16:creationId xmlns:a16="http://schemas.microsoft.com/office/drawing/2014/main" id="{90CA7364-6508-DE71-096C-18EE1213C56D}"/>
              </a:ext>
            </a:extLst>
          </p:cNvPr>
          <p:cNvSpPr>
            <a:spLocks noGrp="1"/>
          </p:cNvSpPr>
          <p:nvPr>
            <p:ph sz="quarter" idx="10"/>
          </p:nvPr>
        </p:nvSpPr>
        <p:spPr/>
        <p:txBody>
          <a:bodyPr>
            <a:normAutofit fontScale="55000" lnSpcReduction="20000"/>
          </a:bodyPr>
          <a:lstStyle/>
          <a:p>
            <a:r>
              <a:rPr lang="en-US" sz="9600" dirty="0"/>
              <a:t>Automated Documentation Generation</a:t>
            </a:r>
            <a:endParaRPr lang="en-GB" dirty="0"/>
          </a:p>
        </p:txBody>
      </p:sp>
    </p:spTree>
    <p:extLst>
      <p:ext uri="{BB962C8B-B14F-4D97-AF65-F5344CB8AC3E}">
        <p14:creationId xmlns:p14="http://schemas.microsoft.com/office/powerpoint/2010/main" val="116333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4007178"/>
            <a:ext cx="10379838" cy="1881557"/>
          </a:xfrm>
        </p:spPr>
        <p:txBody>
          <a:bodyPr>
            <a:normAutofit fontScale="62500" lnSpcReduction="20000"/>
          </a:bodyPr>
          <a:lstStyle/>
          <a:p>
            <a:r>
              <a:rPr lang="en-US" sz="9600" dirty="0"/>
              <a:t>Writing Better &amp; Faster Code with GitHub Copilot</a:t>
            </a:r>
            <a:endParaRPr lang="en-GB" dirty="0"/>
          </a:p>
        </p:txBody>
      </p:sp>
    </p:spTree>
    <p:extLst>
      <p:ext uri="{BB962C8B-B14F-4D97-AF65-F5344CB8AC3E}">
        <p14:creationId xmlns:p14="http://schemas.microsoft.com/office/powerpoint/2010/main" val="381869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26C5-6BA5-A9C0-F988-E2B05C22B904}"/>
              </a:ext>
            </a:extLst>
          </p:cNvPr>
          <p:cNvSpPr>
            <a:spLocks noGrp="1"/>
          </p:cNvSpPr>
          <p:nvPr>
            <p:ph type="title"/>
          </p:nvPr>
        </p:nvSpPr>
        <p:spPr>
          <a:xfrm>
            <a:off x="640080" y="2098860"/>
            <a:ext cx="4265763" cy="1441776"/>
          </a:xfrm>
        </p:spPr>
        <p:txBody>
          <a:bodyPr anchor="t">
            <a:normAutofit/>
          </a:bodyPr>
          <a:lstStyle/>
          <a:p>
            <a:r>
              <a:rPr lang="en-US"/>
              <a:t>Inline Comments &amp; Docstrings</a:t>
            </a:r>
          </a:p>
        </p:txBody>
      </p:sp>
      <p:sp>
        <p:nvSpPr>
          <p:cNvPr id="3" name="Content Placeholder 2">
            <a:extLst>
              <a:ext uri="{FF2B5EF4-FFF2-40B4-BE49-F238E27FC236}">
                <a16:creationId xmlns:a16="http://schemas.microsoft.com/office/drawing/2014/main" id="{3F6A5F48-00FA-EFDF-AF06-BDF5E94B240D}"/>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2189857"/>
            <a:ext cx="5269831" cy="3445399"/>
          </a:xfrm>
        </p:spPr>
        <p:txBody>
          <a:bodyPr>
            <a:normAutofit/>
          </a:bodyPr>
          <a:lstStyle/>
          <a:p>
            <a:pPr marL="0" indent="0">
              <a:spcBef>
                <a:spcPts val="2500"/>
              </a:spcBef>
              <a:buNone/>
            </a:pPr>
            <a:r>
              <a:rPr lang="en-US" sz="1400" b="1"/>
              <a:t>Generating Inline Comments</a:t>
            </a:r>
          </a:p>
          <a:p>
            <a:pPr marL="0" lvl="1" indent="0">
              <a:buNone/>
            </a:pPr>
            <a:r>
              <a:rPr lang="en-US" sz="1400"/>
              <a:t>Use the right-click context menu to add comments that explain your code clearly, enhancing readability.</a:t>
            </a:r>
          </a:p>
          <a:p>
            <a:pPr marL="0" indent="0">
              <a:spcBef>
                <a:spcPts val="2500"/>
              </a:spcBef>
              <a:buNone/>
            </a:pPr>
            <a:r>
              <a:rPr lang="en-US" sz="1400" b="1"/>
              <a:t>Docstring Templates</a:t>
            </a:r>
          </a:p>
          <a:p>
            <a:pPr marL="0" lvl="1" indent="0">
              <a:buNone/>
            </a:pPr>
            <a:r>
              <a:rPr lang="en-US" sz="1400"/>
              <a:t>Typing specific symbols like `/**` or `"""` triggers Copilot to generate structured docstring templates for your functions.</a:t>
            </a:r>
          </a:p>
        </p:txBody>
      </p:sp>
    </p:spTree>
    <p:extLst>
      <p:ext uri="{BB962C8B-B14F-4D97-AF65-F5344CB8AC3E}">
        <p14:creationId xmlns:p14="http://schemas.microsoft.com/office/powerpoint/2010/main" val="3784076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0D57-D42B-C7FA-F0CD-2E1AE0B47AEB}"/>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API Documentation</a:t>
            </a:r>
          </a:p>
        </p:txBody>
      </p:sp>
      <p:pic>
        <p:nvPicPr>
          <p:cNvPr id="5" name="Content Placeholder 4" descr="4K Resolution">
            <a:extLst>
              <a:ext uri="{FF2B5EF4-FFF2-40B4-BE49-F238E27FC236}">
                <a16:creationId xmlns:a16="http://schemas.microsoft.com/office/drawing/2014/main" id="{60696C05-FB36-4DFA-B814-FD81B268A243}"/>
              </a:ext>
            </a:extLst>
          </p:cNvPr>
          <p:cNvPicPr>
            <a:picLocks noGrp="1" noChangeAspect="1"/>
          </p:cNvPicPr>
          <p:nvPr>
            <p:ph sz="half" idx="1"/>
          </p:nvPr>
        </p:nvPicPr>
        <p:blipFill>
          <a:blip r:embed="rId3"/>
          <a:srcRect l="27392" r="26253" b="-2"/>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28C1111A-BC7E-1E59-21CA-22CF95CE7EE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Swagger/OpenAPI Integration</a:t>
            </a:r>
          </a:p>
          <a:p>
            <a:pPr marL="0" lvl="1" indent="0">
              <a:buNone/>
            </a:pPr>
            <a:r>
              <a:rPr lang="en-US" sz="1400"/>
              <a:t>Integrating Swagger or OpenAPI allows for streamlined API documentation and better visualization of endpoints.</a:t>
            </a:r>
          </a:p>
          <a:p>
            <a:pPr marL="0" indent="0">
              <a:spcBef>
                <a:spcPts val="2500"/>
              </a:spcBef>
              <a:buNone/>
            </a:pPr>
            <a:r>
              <a:rPr lang="en-US" sz="1400" b="1"/>
              <a:t>Using Copilot for Documentation</a:t>
            </a:r>
          </a:p>
          <a:p>
            <a:pPr marL="0" lvl="1" indent="0">
              <a:buNone/>
            </a:pPr>
            <a:r>
              <a:rPr lang="en-US" sz="1400"/>
              <a:t>Utilize Copilot to automatically draft API endpoint descriptions and generate request/response examples.</a:t>
            </a:r>
          </a:p>
          <a:p>
            <a:pPr marL="0" indent="0">
              <a:spcBef>
                <a:spcPts val="2500"/>
              </a:spcBef>
              <a:buNone/>
            </a:pPr>
            <a:r>
              <a:rPr lang="en-US" sz="1400" b="1"/>
              <a:t>Creating README Files</a:t>
            </a:r>
          </a:p>
          <a:p>
            <a:pPr marL="0" lvl="1" indent="0">
              <a:buNone/>
            </a:pPr>
            <a:r>
              <a:rPr lang="en-US" sz="1400"/>
              <a:t>A well-structured README file includes setup instructions, usage examples, and project details for users.</a:t>
            </a:r>
          </a:p>
        </p:txBody>
      </p:sp>
    </p:spTree>
    <p:extLst>
      <p:ext uri="{BB962C8B-B14F-4D97-AF65-F5344CB8AC3E}">
        <p14:creationId xmlns:p14="http://schemas.microsoft.com/office/powerpoint/2010/main" val="976043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94AD-36BB-F1FF-16BE-1670E68760FC}"/>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Non-Technical Stakeholder Docs</a:t>
            </a:r>
          </a:p>
        </p:txBody>
      </p:sp>
      <p:pic>
        <p:nvPicPr>
          <p:cNvPr id="5" name="Content Placeholder 4" descr="Social network">
            <a:extLst>
              <a:ext uri="{FF2B5EF4-FFF2-40B4-BE49-F238E27FC236}">
                <a16:creationId xmlns:a16="http://schemas.microsoft.com/office/drawing/2014/main" id="{349E027E-B4E7-4E25-BF88-FC5779265A95}"/>
              </a:ext>
            </a:extLst>
          </p:cNvPr>
          <p:cNvPicPr>
            <a:picLocks noGrp="1" noChangeAspect="1"/>
          </p:cNvPicPr>
          <p:nvPr>
            <p:ph sz="half" idx="1"/>
          </p:nvPr>
        </p:nvPicPr>
        <p:blipFill>
          <a:blip r:embed="rId3"/>
          <a:srcRect l="23880" r="21054"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1401010B-9605-66E2-7457-846D9B61452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Plain-Language</a:t>
            </a:r>
          </a:p>
          <a:p>
            <a:pPr marL="0" lvl="1" indent="0">
              <a:buNone/>
            </a:pPr>
            <a:r>
              <a:rPr lang="en-US" sz="1400"/>
              <a:t>Plain-language explanations are crucial for effective communication with non-technical stakeholders, ensuring clear understanding.</a:t>
            </a:r>
          </a:p>
          <a:p>
            <a:pPr marL="0" indent="0">
              <a:spcBef>
                <a:spcPts val="2500"/>
              </a:spcBef>
              <a:buNone/>
            </a:pPr>
            <a:r>
              <a:rPr lang="en-US" sz="1400" b="1"/>
              <a:t>Engaging Non-Technical Audiences</a:t>
            </a:r>
          </a:p>
          <a:p>
            <a:pPr marL="0" lvl="1" indent="0">
              <a:buNone/>
            </a:pPr>
            <a:r>
              <a:rPr lang="en-US" sz="1400"/>
              <a:t>Using approachable language helps engage non-technical audiences, making complex ideas more accessible.</a:t>
            </a:r>
          </a:p>
          <a:p>
            <a:pPr marL="0" indent="0">
              <a:spcBef>
                <a:spcPts val="2500"/>
              </a:spcBef>
              <a:buNone/>
            </a:pPr>
            <a:r>
              <a:rPr lang="en-US" sz="1400" b="1"/>
              <a:t>Utilizing Copilot's Help</a:t>
            </a:r>
          </a:p>
          <a:p>
            <a:pPr marL="0" lvl="1" indent="0">
              <a:buNone/>
            </a:pPr>
            <a:r>
              <a:rPr lang="en-US" sz="1400"/>
              <a:t>Asking tools like Copilot to simplify technical jargon can aid in producing understandable documentation.</a:t>
            </a:r>
          </a:p>
        </p:txBody>
      </p:sp>
    </p:spTree>
    <p:extLst>
      <p:ext uri="{BB962C8B-B14F-4D97-AF65-F5344CB8AC3E}">
        <p14:creationId xmlns:p14="http://schemas.microsoft.com/office/powerpoint/2010/main" val="3256352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CD584-07D7-9AD7-BC65-089B4439DC02}"/>
              </a:ext>
            </a:extLst>
          </p:cNvPr>
          <p:cNvSpPr>
            <a:spLocks noGrp="1"/>
          </p:cNvSpPr>
          <p:nvPr>
            <p:ph type="title"/>
          </p:nvPr>
        </p:nvSpPr>
        <p:spPr/>
        <p:txBody>
          <a:bodyPr/>
          <a:lstStyle/>
          <a:p>
            <a:r>
              <a:rPr lang="en-US" dirty="0"/>
              <a:t>Debugging</a:t>
            </a:r>
          </a:p>
        </p:txBody>
      </p:sp>
      <p:graphicFrame>
        <p:nvGraphicFramePr>
          <p:cNvPr id="3" name="Table 2">
            <a:extLst>
              <a:ext uri="{FF2B5EF4-FFF2-40B4-BE49-F238E27FC236}">
                <a16:creationId xmlns:a16="http://schemas.microsoft.com/office/drawing/2014/main" id="{3E3276A6-DCDC-6156-2F03-1FBACB3583B3}"/>
              </a:ext>
            </a:extLst>
          </p:cNvPr>
          <p:cNvGraphicFramePr>
            <a:graphicFrameLocks noGrp="1"/>
          </p:cNvGraphicFramePr>
          <p:nvPr>
            <p:extLst>
              <p:ext uri="{D42A27DB-BD31-4B8C-83A1-F6EECF244321}">
                <p14:modId xmlns:p14="http://schemas.microsoft.com/office/powerpoint/2010/main" val="2256657117"/>
              </p:ext>
            </p:extLst>
          </p:nvPr>
        </p:nvGraphicFramePr>
        <p:xfrm>
          <a:off x="1641231" y="1809884"/>
          <a:ext cx="7887518" cy="4363929"/>
        </p:xfrm>
        <a:graphic>
          <a:graphicData uri="http://schemas.openxmlformats.org/drawingml/2006/table">
            <a:tbl>
              <a:tblPr/>
              <a:tblGrid>
                <a:gridCol w="3943759">
                  <a:extLst>
                    <a:ext uri="{9D8B030D-6E8A-4147-A177-3AD203B41FA5}">
                      <a16:colId xmlns:a16="http://schemas.microsoft.com/office/drawing/2014/main" val="2482214760"/>
                    </a:ext>
                  </a:extLst>
                </a:gridCol>
                <a:gridCol w="3943759">
                  <a:extLst>
                    <a:ext uri="{9D8B030D-6E8A-4147-A177-3AD203B41FA5}">
                      <a16:colId xmlns:a16="http://schemas.microsoft.com/office/drawing/2014/main" val="1667605147"/>
                    </a:ext>
                  </a:extLst>
                </a:gridCol>
              </a:tblGrid>
              <a:tr h="1047544">
                <a:tc>
                  <a:txBody>
                    <a:bodyPr/>
                    <a:lstStyle/>
                    <a:p>
                      <a:pPr algn="l" fontAlgn="t"/>
                      <a:r>
                        <a:rPr lang="en-US" sz="1600">
                          <a:effectLst/>
                        </a:rPr>
                        <a:t>Exceptions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2"/>
                        </a:rPr>
                        <a:t>Debug an exception with Copilot</a:t>
                      </a:r>
                      <a:r>
                        <a:rPr lang="en-US" sz="1600">
                          <a:effectLst/>
                        </a:rPr>
                        <a:t> in this article. Help with exceptions includes help with deadlock detection errors.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70333422"/>
                  </a:ext>
                </a:extLst>
              </a:tr>
              <a:tr h="322321">
                <a:tc>
                  <a:txBody>
                    <a:bodyPr/>
                    <a:lstStyle/>
                    <a:p>
                      <a:pPr algn="l" fontAlgn="t"/>
                      <a:r>
                        <a:rPr lang="en-US" sz="1600">
                          <a:effectLst/>
                        </a:rPr>
                        <a:t>Variables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3"/>
                        </a:rPr>
                        <a:t>Debug using Copilot</a:t>
                      </a:r>
                      <a:r>
                        <a:rPr lang="en-US" sz="1600">
                          <a:effectLst/>
                        </a:rPr>
                        <a:t> in this article.</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729622950"/>
                  </a:ext>
                </a:extLst>
              </a:tr>
              <a:tr h="322321">
                <a:tc>
                  <a:txBody>
                    <a:bodyPr/>
                    <a:lstStyle/>
                    <a:p>
                      <a:pPr algn="l" fontAlgn="t"/>
                      <a:r>
                        <a:rPr lang="en-US" sz="1600">
                          <a:effectLst/>
                        </a:rPr>
                        <a:t>Data tips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4"/>
                        </a:rPr>
                        <a:t>Get AI assistance with Data tips</a:t>
                      </a:r>
                      <a:r>
                        <a:rPr lang="en-US" sz="1600">
                          <a:effectLst/>
                        </a:rPr>
                        <a:t>.</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76753617"/>
                  </a:ext>
                </a:extLst>
              </a:tr>
              <a:tr h="805803">
                <a:tc>
                  <a:txBody>
                    <a:bodyPr/>
                    <a:lstStyle/>
                    <a:p>
                      <a:pPr algn="l" fontAlgn="t"/>
                      <a:r>
                        <a:rPr lang="en-US" sz="1600">
                          <a:effectLst/>
                        </a:rPr>
                        <a:t>Conditional breakpoints and tracepoints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5"/>
                        </a:rPr>
                        <a:t>Get suggestions with conditional breakpoints and tracepoints</a:t>
                      </a:r>
                      <a:r>
                        <a:rPr lang="en-US" sz="1600">
                          <a:effectLst/>
                        </a:rPr>
                        <a:t> in this article.</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872095181"/>
                  </a:ext>
                </a:extLst>
              </a:tr>
              <a:tr h="564062">
                <a:tc>
                  <a:txBody>
                    <a:bodyPr/>
                    <a:lstStyle/>
                    <a:p>
                      <a:pPr algn="l" fontAlgn="t"/>
                      <a:r>
                        <a:rPr lang="en-US" sz="1600">
                          <a:effectLst/>
                        </a:rPr>
                        <a:t>Quick Actions (light bulb)</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6"/>
                        </a:rPr>
                        <a:t>Get AI assistance with Quick Actions</a:t>
                      </a:r>
                      <a:r>
                        <a:rPr lang="en-US" sz="1600">
                          <a:effectLst/>
                        </a:rPr>
                        <a:t>.</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911036798"/>
                  </a:ext>
                </a:extLst>
              </a:tr>
              <a:tr h="322321">
                <a:tc>
                  <a:txBody>
                    <a:bodyPr/>
                    <a:lstStyle/>
                    <a:p>
                      <a:pPr algn="l" fontAlgn="t"/>
                      <a:r>
                        <a:rPr lang="en-US" sz="1600">
                          <a:effectLst/>
                        </a:rPr>
                        <a:t>IEnumerable tabular visualizer</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7"/>
                        </a:rPr>
                        <a:t>Modify the visualizer expression</a:t>
                      </a:r>
                      <a:r>
                        <a:rPr lang="en-US" sz="1600">
                          <a:effectLst/>
                        </a:rPr>
                        <a:t>.</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10404924"/>
                  </a:ext>
                </a:extLst>
              </a:tr>
              <a:tr h="322321">
                <a:tc>
                  <a:txBody>
                    <a:bodyPr/>
                    <a:lstStyle/>
                    <a:p>
                      <a:pPr algn="l" fontAlgn="t"/>
                      <a:r>
                        <a:rPr lang="en-US" sz="1600">
                          <a:effectLst/>
                        </a:rPr>
                        <a:t>Inline return values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8"/>
                        </a:rPr>
                        <a:t>View return values of method calls</a:t>
                      </a:r>
                      <a:r>
                        <a:rPr lang="en-US" sz="1600">
                          <a:effectLst/>
                        </a:rPr>
                        <a:t>.</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43522772"/>
                  </a:ext>
                </a:extLst>
              </a:tr>
              <a:tr h="322321">
                <a:tc>
                  <a:txBody>
                    <a:bodyPr/>
                    <a:lstStyle/>
                    <a:p>
                      <a:pPr algn="l" fontAlgn="t"/>
                      <a:r>
                        <a:rPr lang="en-US" sz="1600">
                          <a:effectLst/>
                        </a:rPr>
                        <a:t>Summary thread descriptions</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pPr algn="l" fontAlgn="t"/>
                      <a:r>
                        <a:rPr lang="en-US" sz="1600">
                          <a:effectLst/>
                        </a:rPr>
                        <a:t>See </a:t>
                      </a:r>
                      <a:r>
                        <a:rPr lang="en-US" sz="1600" u="none" strike="noStrike">
                          <a:solidFill>
                            <a:srgbClr val="0065B3"/>
                          </a:solidFill>
                          <a:effectLst/>
                          <a:hlinkClick r:id="rId9"/>
                        </a:rPr>
                        <a:t>Threads View (Parallel Stacks)</a:t>
                      </a:r>
                      <a:r>
                        <a:rPr lang="en-US" sz="1600">
                          <a:effectLst/>
                        </a:rPr>
                        <a:t>.</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204825496"/>
                  </a:ext>
                </a:extLst>
              </a:tr>
              <a:tr h="322321">
                <a:tc>
                  <a:txBody>
                    <a:bodyPr/>
                    <a:lstStyle/>
                    <a:p>
                      <a:pPr algn="l" fontAlgn="t"/>
                      <a:r>
                        <a:rPr lang="en-US" sz="1600">
                          <a:effectLst/>
                        </a:rPr>
                        <a:t>Auto insights for profiling</a:t>
                      </a:r>
                    </a:p>
                  </a:txBody>
                  <a:tcPr marL="80580" marR="80580" marT="40290" marB="40290">
                    <a:lnL w="8658" cap="flat" cmpd="sng" algn="ctr">
                      <a:solidFill>
                        <a:srgbClr val="D1D1D1"/>
                      </a:solidFill>
                      <a:prstDash val="solid"/>
                      <a:round/>
                      <a:headEnd type="none" w="med" len="med"/>
                      <a:tailEnd type="none" w="med" len="med"/>
                    </a:lnL>
                    <a:lnR w="8658" cap="flat" cmpd="sng" algn="ctr">
                      <a:solidFill>
                        <a:srgbClr val="D1D1D1"/>
                      </a:solidFill>
                      <a:prstDash val="solid"/>
                      <a:round/>
                      <a:headEnd type="none" w="med" len="med"/>
                      <a:tailEnd type="none" w="med" len="med"/>
                    </a:lnR>
                    <a:lnT w="8658" cap="flat" cmpd="sng" algn="ctr">
                      <a:solidFill>
                        <a:srgbClr val="D1D1D1"/>
                      </a:solidFill>
                      <a:prstDash val="solid"/>
                      <a:round/>
                      <a:headEnd type="none" w="med" len="med"/>
                      <a:tailEnd type="none" w="med" len="med"/>
                    </a:lnT>
                    <a:lnB w="8658" cap="flat" cmpd="sng" algn="ctr">
                      <a:solidFill>
                        <a:srgbClr val="D1D1D1"/>
                      </a:solidFill>
                      <a:prstDash val="solid"/>
                      <a:round/>
                      <a:headEnd type="none" w="med" len="med"/>
                      <a:tailEnd type="none" w="med" len="med"/>
                    </a:lnB>
                    <a:solidFill>
                      <a:srgbClr val="FFFFFF"/>
                    </a:solidFill>
                  </a:tcPr>
                </a:tc>
                <a:tc>
                  <a:txBody>
                    <a:bodyPr/>
                    <a:lstStyle/>
                    <a:p>
                      <a:endParaRPr lang="en-US" sz="1600" dirty="0"/>
                    </a:p>
                  </a:txBody>
                  <a:tcPr marL="80580" marR="80580" marT="40290" marB="40290">
                    <a:lnL w="8658" cap="flat" cmpd="sng" algn="ctr">
                      <a:solidFill>
                        <a:srgbClr val="D1D1D1"/>
                      </a:solidFill>
                      <a:prstDash val="solid"/>
                      <a:round/>
                      <a:headEnd type="none" w="med" len="med"/>
                      <a:tailEnd type="none" w="med" len="med"/>
                    </a:lnL>
                    <a:lnT w="8658" cap="flat" cmpd="sng" algn="ctr">
                      <a:solidFill>
                        <a:srgbClr val="D1D1D1"/>
                      </a:solidFill>
                      <a:prstDash val="solid"/>
                      <a:round/>
                      <a:headEnd type="none" w="med" len="med"/>
                      <a:tailEnd type="none" w="med" len="med"/>
                    </a:lnT>
                  </a:tcPr>
                </a:tc>
                <a:extLst>
                  <a:ext uri="{0D108BD9-81ED-4DB2-BD59-A6C34878D82A}">
                    <a16:rowId xmlns:a16="http://schemas.microsoft.com/office/drawing/2014/main" val="4115345986"/>
                  </a:ext>
                </a:extLst>
              </a:tr>
            </a:tbl>
          </a:graphicData>
        </a:graphic>
      </p:graphicFrame>
    </p:spTree>
    <p:extLst>
      <p:ext uri="{BB962C8B-B14F-4D97-AF65-F5344CB8AC3E}">
        <p14:creationId xmlns:p14="http://schemas.microsoft.com/office/powerpoint/2010/main" val="87528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C1F6F-E1A1-5B71-B7C9-09D55A90D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25588-2E97-450A-8EEA-372FB1580E5E}"/>
              </a:ext>
            </a:extLst>
          </p:cNvPr>
          <p:cNvSpPr>
            <a:spLocks noGrp="1"/>
          </p:cNvSpPr>
          <p:nvPr>
            <p:ph type="title"/>
          </p:nvPr>
        </p:nvSpPr>
        <p:spPr/>
        <p:txBody>
          <a:bodyPr>
            <a:normAutofit/>
          </a:bodyPr>
          <a:lstStyle/>
          <a:p>
            <a:r>
              <a:rPr lang="en-GB" dirty="0"/>
              <a:t>05</a:t>
            </a:r>
          </a:p>
        </p:txBody>
      </p:sp>
      <p:sp>
        <p:nvSpPr>
          <p:cNvPr id="3" name="Content Placeholder 2">
            <a:extLst>
              <a:ext uri="{FF2B5EF4-FFF2-40B4-BE49-F238E27FC236}">
                <a16:creationId xmlns:a16="http://schemas.microsoft.com/office/drawing/2014/main" id="{B67C6EBD-C30E-EF10-C569-684D350B7E79}"/>
              </a:ext>
            </a:extLst>
          </p:cNvPr>
          <p:cNvSpPr>
            <a:spLocks noGrp="1"/>
          </p:cNvSpPr>
          <p:nvPr>
            <p:ph sz="quarter" idx="10"/>
          </p:nvPr>
        </p:nvSpPr>
        <p:spPr>
          <a:xfrm>
            <a:off x="626327" y="3502638"/>
            <a:ext cx="11796132" cy="2783914"/>
          </a:xfrm>
        </p:spPr>
        <p:txBody>
          <a:bodyPr>
            <a:normAutofit/>
          </a:bodyPr>
          <a:lstStyle/>
          <a:p>
            <a:r>
              <a:rPr lang="en-US" sz="9600" dirty="0"/>
              <a:t>Writing Tests Efficiently</a:t>
            </a:r>
            <a:endParaRPr lang="en-GB" dirty="0"/>
          </a:p>
        </p:txBody>
      </p:sp>
    </p:spTree>
    <p:extLst>
      <p:ext uri="{BB962C8B-B14F-4D97-AF65-F5344CB8AC3E}">
        <p14:creationId xmlns:p14="http://schemas.microsoft.com/office/powerpoint/2010/main" val="3759594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2996-0955-159B-61CB-7F96C337A9CB}"/>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dirty="0">
                <a:latin typeface="Montserrat" panose="00000500000000000000" pitchFamily="2" charset="0"/>
              </a:rPr>
              <a:t>Unit Test Generation</a:t>
            </a:r>
          </a:p>
        </p:txBody>
      </p:sp>
      <p:pic>
        <p:nvPicPr>
          <p:cNvPr id="5" name="Content Placeholder 4" descr="Continent - Geographic Area, 4K Resolution, Abstract, Animation - Moving Image, Binary Code">
            <a:extLst>
              <a:ext uri="{FF2B5EF4-FFF2-40B4-BE49-F238E27FC236}">
                <a16:creationId xmlns:a16="http://schemas.microsoft.com/office/drawing/2014/main" id="{FB68A7A7-54BB-4A5D-9FE3-0D283E6C999B}"/>
              </a:ext>
            </a:extLst>
          </p:cNvPr>
          <p:cNvPicPr>
            <a:picLocks noGrp="1" noChangeAspect="1"/>
          </p:cNvPicPr>
          <p:nvPr>
            <p:ph sz="half" idx="1"/>
          </p:nvPr>
        </p:nvPicPr>
        <p:blipFill>
          <a:blip r:embed="rId3"/>
          <a:srcRect l="17112" r="36482"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DD67D2DB-2E5F-F222-90C9-8B877E9BA2F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Autofit/>
          </a:bodyPr>
          <a:lstStyle/>
          <a:p>
            <a:pPr marL="0" indent="0">
              <a:spcBef>
                <a:spcPts val="2500"/>
              </a:spcBef>
              <a:buNone/>
            </a:pPr>
            <a:r>
              <a:rPr lang="en-US" sz="1400" b="1" dirty="0">
                <a:latin typeface="Montserrat" panose="00000500000000000000" pitchFamily="2" charset="0"/>
              </a:rPr>
              <a:t>Automate Test Creation </a:t>
            </a:r>
            <a:r>
              <a:rPr lang="en-US" sz="1400" dirty="0">
                <a:latin typeface="Montserrat" panose="00000500000000000000" pitchFamily="2" charset="0"/>
              </a:rPr>
              <a:t>: Generate unit, integration, and end-to-end tests directly in your code editor </a:t>
            </a:r>
          </a:p>
          <a:p>
            <a:pPr marL="0" indent="0">
              <a:spcBef>
                <a:spcPts val="2500"/>
              </a:spcBef>
              <a:buNone/>
            </a:pPr>
            <a:r>
              <a:rPr lang="en-US" sz="1400" b="1" dirty="0">
                <a:latin typeface="Montserrat" panose="00000500000000000000" pitchFamily="2" charset="0"/>
              </a:rPr>
              <a:t>Edge Case Coverage </a:t>
            </a:r>
            <a:r>
              <a:rPr lang="en-US" sz="1400" dirty="0">
                <a:latin typeface="Montserrat" panose="00000500000000000000" pitchFamily="2" charset="0"/>
              </a:rPr>
              <a:t>: Automatically create tests for error conditions and boundary scenarios </a:t>
            </a:r>
          </a:p>
          <a:p>
            <a:pPr marL="0" indent="0">
              <a:spcBef>
                <a:spcPts val="2500"/>
              </a:spcBef>
              <a:buNone/>
            </a:pPr>
            <a:r>
              <a:rPr lang="en-US" sz="1400" b="1" dirty="0">
                <a:latin typeface="Montserrat" panose="00000500000000000000" pitchFamily="2" charset="0"/>
              </a:rPr>
              <a:t>Framework Setup </a:t>
            </a:r>
            <a:r>
              <a:rPr lang="en-US" sz="1400" dirty="0">
                <a:latin typeface="Montserrat" panose="00000500000000000000" pitchFamily="2" charset="0"/>
              </a:rPr>
              <a:t>: Get help configuring testing frameworks (e.g., </a:t>
            </a:r>
            <a:r>
              <a:rPr lang="en-US" sz="1400" dirty="0" err="1">
                <a:latin typeface="Montserrat" panose="00000500000000000000" pitchFamily="2" charset="0"/>
              </a:rPr>
              <a:t>xUnit</a:t>
            </a:r>
            <a:r>
              <a:rPr lang="en-US" sz="1400" dirty="0">
                <a:latin typeface="Montserrat" panose="00000500000000000000" pitchFamily="2" charset="0"/>
              </a:rPr>
              <a:t>, </a:t>
            </a:r>
            <a:r>
              <a:rPr lang="en-US" sz="1400" dirty="0" err="1">
                <a:latin typeface="Montserrat" panose="00000500000000000000" pitchFamily="2" charset="0"/>
              </a:rPr>
              <a:t>Vitest</a:t>
            </a:r>
            <a:r>
              <a:rPr lang="en-US" sz="1400" dirty="0">
                <a:latin typeface="Montserrat" panose="00000500000000000000" pitchFamily="2" charset="0"/>
              </a:rPr>
              <a:t>) and extensions </a:t>
            </a:r>
          </a:p>
          <a:p>
            <a:pPr marL="0" indent="0">
              <a:spcBef>
                <a:spcPts val="2500"/>
              </a:spcBef>
              <a:buNone/>
            </a:pPr>
            <a:r>
              <a:rPr lang="en-US" sz="1400" b="1" dirty="0">
                <a:latin typeface="Montserrat" panose="00000500000000000000" pitchFamily="2" charset="0"/>
              </a:rPr>
              <a:t>Failing Test Fixes </a:t>
            </a:r>
            <a:r>
              <a:rPr lang="en-US" sz="1400" dirty="0">
                <a:latin typeface="Montserrat" panose="00000500000000000000" pitchFamily="2" charset="0"/>
              </a:rPr>
              <a:t>: Use Copilot to debug and fix failing tests with suggestions </a:t>
            </a:r>
          </a:p>
          <a:p>
            <a:pPr marL="0" indent="0">
              <a:spcBef>
                <a:spcPts val="2500"/>
              </a:spcBef>
              <a:buNone/>
            </a:pPr>
            <a:r>
              <a:rPr lang="en-US" sz="1400" b="1" dirty="0">
                <a:latin typeface="Montserrat" panose="00000500000000000000" pitchFamily="2" charset="0"/>
              </a:rPr>
              <a:t>Consistency</a:t>
            </a:r>
            <a:r>
              <a:rPr lang="en-US" sz="1400" dirty="0">
                <a:latin typeface="Montserrat" panose="00000500000000000000" pitchFamily="2" charset="0"/>
              </a:rPr>
              <a:t> : Personalize test generation to follow project-specific standards (e.g., naming conventions) </a:t>
            </a:r>
          </a:p>
        </p:txBody>
      </p:sp>
    </p:spTree>
    <p:extLst>
      <p:ext uri="{BB962C8B-B14F-4D97-AF65-F5344CB8AC3E}">
        <p14:creationId xmlns:p14="http://schemas.microsoft.com/office/powerpoint/2010/main" val="410789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064D-C7E2-1C6B-05A1-1AA0F44DBF81}"/>
              </a:ext>
            </a:extLst>
          </p:cNvPr>
          <p:cNvSpPr>
            <a:spLocks noGrp="1"/>
          </p:cNvSpPr>
          <p:nvPr>
            <p:ph type="title"/>
          </p:nvPr>
        </p:nvSpPr>
        <p:spPr>
          <a:xfrm>
            <a:off x="1384796" y="433633"/>
            <a:ext cx="8975261" cy="1097280"/>
          </a:xfrm>
        </p:spPr>
        <p:txBody>
          <a:bodyPr vert="horz" lIns="91440" tIns="45720" rIns="91440" bIns="45720" rtlCol="0" anchor="t">
            <a:normAutofit/>
          </a:bodyPr>
          <a:lstStyle/>
          <a:p>
            <a:pPr>
              <a:lnSpc>
                <a:spcPct val="90000"/>
              </a:lnSpc>
            </a:pPr>
            <a:r>
              <a:rPr lang="en-US" sz="3600" dirty="0">
                <a:latin typeface="Montserrat SemiBold" panose="00000700000000000000" pitchFamily="2" charset="0"/>
              </a:rPr>
              <a:t>Integration &amp; Edge Case Coverage</a:t>
            </a:r>
          </a:p>
        </p:txBody>
      </p:sp>
      <p:sp>
        <p:nvSpPr>
          <p:cNvPr id="4" name="Content Placeholder 3">
            <a:extLst>
              <a:ext uri="{FF2B5EF4-FFF2-40B4-BE49-F238E27FC236}">
                <a16:creationId xmlns:a16="http://schemas.microsoft.com/office/drawing/2014/main" id="{A7300486-6979-1003-2B42-195363F6197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Autofit/>
          </a:bodyPr>
          <a:lstStyle/>
          <a:p>
            <a:pPr marL="0" indent="0">
              <a:spcBef>
                <a:spcPts val="2500"/>
              </a:spcBef>
              <a:buNone/>
            </a:pPr>
            <a:r>
              <a:rPr lang="en-US" sz="1200" b="1" dirty="0">
                <a:latin typeface="Montserrat" panose="00000500000000000000" pitchFamily="2" charset="0"/>
              </a:rPr>
              <a:t>Setup Framework :</a:t>
            </a:r>
          </a:p>
          <a:p>
            <a:pPr marL="0" indent="0">
              <a:spcBef>
                <a:spcPts val="2500"/>
              </a:spcBef>
              <a:buNone/>
            </a:pPr>
            <a:r>
              <a:rPr lang="en-US" sz="1200" dirty="0">
                <a:latin typeface="Montserrat" panose="00000500000000000000" pitchFamily="2" charset="0"/>
              </a:rPr>
              <a:t>Use</a:t>
            </a:r>
            <a:r>
              <a:rPr lang="en-US" sz="1200" b="1" dirty="0">
                <a:latin typeface="Montserrat" panose="00000500000000000000" pitchFamily="2" charset="0"/>
              </a:rPr>
              <a:t> /</a:t>
            </a:r>
            <a:r>
              <a:rPr lang="en-US" sz="1200" b="1" dirty="0" err="1">
                <a:latin typeface="Montserrat" panose="00000500000000000000" pitchFamily="2" charset="0"/>
              </a:rPr>
              <a:t>setupTests</a:t>
            </a:r>
            <a:r>
              <a:rPr lang="en-US" sz="1200" b="1" dirty="0">
                <a:latin typeface="Montserrat" panose="00000500000000000000" pitchFamily="2" charset="0"/>
              </a:rPr>
              <a:t> </a:t>
            </a:r>
            <a:r>
              <a:rPr lang="en-US" sz="1200" dirty="0">
                <a:latin typeface="Montserrat" panose="00000500000000000000" pitchFamily="2" charset="0"/>
              </a:rPr>
              <a:t>in Copilot Chat to configure your testing environment </a:t>
            </a:r>
          </a:p>
          <a:p>
            <a:pPr marL="0" indent="0">
              <a:spcBef>
                <a:spcPts val="2500"/>
              </a:spcBef>
              <a:buNone/>
            </a:pPr>
            <a:r>
              <a:rPr lang="en-US" sz="1200" b="1" dirty="0">
                <a:latin typeface="Montserrat" panose="00000500000000000000" pitchFamily="2" charset="0"/>
              </a:rPr>
              <a:t>Generate Tests :</a:t>
            </a:r>
          </a:p>
          <a:p>
            <a:pPr marL="0" indent="0">
              <a:spcBef>
                <a:spcPts val="2500"/>
              </a:spcBef>
              <a:buNone/>
            </a:pPr>
            <a:r>
              <a:rPr lang="en-US" sz="1200" b="1" dirty="0">
                <a:latin typeface="Montserrat" panose="00000500000000000000" pitchFamily="2" charset="0"/>
              </a:rPr>
              <a:t>Editor Smart Actions : Right-click → Copilot &gt; Generate Tests </a:t>
            </a:r>
          </a:p>
          <a:p>
            <a:pPr marL="0" indent="0">
              <a:spcBef>
                <a:spcPts val="2500"/>
              </a:spcBef>
              <a:buNone/>
            </a:pPr>
            <a:r>
              <a:rPr lang="en-US" sz="1200" b="1" dirty="0">
                <a:latin typeface="Montserrat" panose="00000500000000000000" pitchFamily="2" charset="0"/>
              </a:rPr>
              <a:t>Inline Prompts :</a:t>
            </a:r>
          </a:p>
          <a:p>
            <a:pPr marL="0" indent="0">
              <a:spcBef>
                <a:spcPts val="2500"/>
              </a:spcBef>
              <a:buNone/>
            </a:pPr>
            <a:r>
              <a:rPr lang="en-US" sz="1200" dirty="0">
                <a:latin typeface="Montserrat" panose="00000500000000000000" pitchFamily="2" charset="0"/>
              </a:rPr>
              <a:t>"Generate tests for this code"</a:t>
            </a:r>
          </a:p>
          <a:p>
            <a:pPr marL="0" indent="0">
              <a:spcBef>
                <a:spcPts val="2500"/>
              </a:spcBef>
              <a:buNone/>
            </a:pPr>
            <a:r>
              <a:rPr lang="en-US" sz="1200" dirty="0">
                <a:latin typeface="Montserrat" panose="00000500000000000000" pitchFamily="2" charset="0"/>
              </a:rPr>
              <a:t>"Write unit tests including edge cases"</a:t>
            </a:r>
          </a:p>
          <a:p>
            <a:pPr marL="0" indent="0">
              <a:spcBef>
                <a:spcPts val="2500"/>
              </a:spcBef>
              <a:buNone/>
            </a:pPr>
            <a:r>
              <a:rPr lang="en-US" sz="1200" dirty="0">
                <a:latin typeface="Montserrat" panose="00000500000000000000" pitchFamily="2" charset="0"/>
              </a:rPr>
              <a:t>"Create integration tests for this module" </a:t>
            </a:r>
          </a:p>
        </p:txBody>
      </p:sp>
      <p:sp>
        <p:nvSpPr>
          <p:cNvPr id="6" name="Content Placeholder 5">
            <a:extLst>
              <a:ext uri="{FF2B5EF4-FFF2-40B4-BE49-F238E27FC236}">
                <a16:creationId xmlns:a16="http://schemas.microsoft.com/office/drawing/2014/main" id="{4EF3325C-995E-6A05-F238-455345B61819}"/>
              </a:ext>
            </a:extLst>
          </p:cNvPr>
          <p:cNvSpPr>
            <a:spLocks noGrp="1"/>
          </p:cNvSpPr>
          <p:nvPr>
            <p:ph sz="half" idx="1"/>
          </p:nvPr>
        </p:nvSpPr>
        <p:spPr>
          <a:xfrm>
            <a:off x="6096000" y="2331814"/>
            <a:ext cx="5212080" cy="3566160"/>
          </a:xfrm>
        </p:spPr>
        <p:txBody>
          <a:bodyPr>
            <a:normAutofit/>
          </a:bodyPr>
          <a:lstStyle/>
          <a:p>
            <a:pPr marL="0" indent="0">
              <a:spcBef>
                <a:spcPts val="2500"/>
              </a:spcBef>
              <a:buNone/>
            </a:pPr>
            <a:r>
              <a:rPr lang="en-US" sz="1200" b="1" dirty="0">
                <a:latin typeface="Montserrat" panose="00000500000000000000" pitchFamily="2" charset="0"/>
              </a:rPr>
              <a:t>Fix Failing Tests :</a:t>
            </a:r>
          </a:p>
          <a:p>
            <a:pPr marL="0" indent="0">
              <a:spcBef>
                <a:spcPts val="2500"/>
              </a:spcBef>
              <a:buNone/>
            </a:pPr>
            <a:r>
              <a:rPr lang="en-US" sz="1200" dirty="0">
                <a:latin typeface="Montserrat" panose="00000500000000000000" pitchFamily="2" charset="0"/>
              </a:rPr>
              <a:t>Use </a:t>
            </a:r>
            <a:r>
              <a:rPr lang="en-US" sz="1200" b="1" dirty="0">
                <a:latin typeface="Montserrat" panose="00000500000000000000" pitchFamily="2" charset="0"/>
              </a:rPr>
              <a:t>/</a:t>
            </a:r>
            <a:r>
              <a:rPr lang="en-US" sz="1200" b="1" dirty="0" err="1">
                <a:latin typeface="Montserrat" panose="00000500000000000000" pitchFamily="2" charset="0"/>
              </a:rPr>
              <a:t>fixTestFailure</a:t>
            </a:r>
            <a:r>
              <a:rPr lang="en-US" sz="1200" b="1" dirty="0">
                <a:latin typeface="Montserrat" panose="00000500000000000000" pitchFamily="2" charset="0"/>
              </a:rPr>
              <a:t> </a:t>
            </a:r>
            <a:r>
              <a:rPr lang="en-US" sz="1200" dirty="0">
                <a:latin typeface="Montserrat" panose="00000500000000000000" pitchFamily="2" charset="0"/>
              </a:rPr>
              <a:t>in Copilot Chat or click the Fix Test Failure button in Test Explorer </a:t>
            </a:r>
          </a:p>
          <a:p>
            <a:pPr marL="0" indent="0">
              <a:spcBef>
                <a:spcPts val="2500"/>
              </a:spcBef>
              <a:buNone/>
            </a:pPr>
            <a:r>
              <a:rPr lang="en-US" sz="1200" b="1" dirty="0">
                <a:latin typeface="Montserrat" panose="00000500000000000000" pitchFamily="2" charset="0"/>
              </a:rPr>
              <a:t>Slash Commands :</a:t>
            </a:r>
          </a:p>
          <a:p>
            <a:pPr marL="0" indent="0">
              <a:spcBef>
                <a:spcPts val="2500"/>
              </a:spcBef>
              <a:buNone/>
            </a:pPr>
            <a:r>
              <a:rPr lang="en-US" sz="1200" dirty="0">
                <a:latin typeface="Montserrat" panose="00000500000000000000" pitchFamily="2" charset="0"/>
              </a:rPr>
              <a:t>Use </a:t>
            </a:r>
            <a:r>
              <a:rPr lang="en-US" sz="1200" b="1" dirty="0">
                <a:latin typeface="Montserrat" panose="00000500000000000000" pitchFamily="2" charset="0"/>
              </a:rPr>
              <a:t>/tests </a:t>
            </a:r>
            <a:r>
              <a:rPr lang="en-US" sz="1200" dirty="0">
                <a:latin typeface="Montserrat" panose="00000500000000000000" pitchFamily="2" charset="0"/>
              </a:rPr>
              <a:t>to trigger test-specific workflows (e.g., mocks, end-to-end tests) </a:t>
            </a:r>
          </a:p>
        </p:txBody>
      </p:sp>
    </p:spTree>
    <p:extLst>
      <p:ext uri="{BB962C8B-B14F-4D97-AF65-F5344CB8AC3E}">
        <p14:creationId xmlns:p14="http://schemas.microsoft.com/office/powerpoint/2010/main" val="3220660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8ED8E-2131-0983-43BD-B2F281A4C9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3AF1D-616D-4FD4-F2F8-1C58716EA4F4}"/>
              </a:ext>
            </a:extLst>
          </p:cNvPr>
          <p:cNvSpPr>
            <a:spLocks noGrp="1"/>
          </p:cNvSpPr>
          <p:nvPr>
            <p:ph type="title"/>
          </p:nvPr>
        </p:nvSpPr>
        <p:spPr/>
        <p:txBody>
          <a:bodyPr/>
          <a:lstStyle/>
          <a:p>
            <a:r>
              <a:rPr lang="en-US" dirty="0"/>
              <a:t>Unit tests</a:t>
            </a:r>
          </a:p>
        </p:txBody>
      </p:sp>
      <p:sp>
        <p:nvSpPr>
          <p:cNvPr id="4" name="TextBox 3">
            <a:extLst>
              <a:ext uri="{FF2B5EF4-FFF2-40B4-BE49-F238E27FC236}">
                <a16:creationId xmlns:a16="http://schemas.microsoft.com/office/drawing/2014/main" id="{CEEFC8D6-5F45-DB4B-8041-6547C6F5C2FB}"/>
              </a:ext>
            </a:extLst>
          </p:cNvPr>
          <p:cNvSpPr txBox="1"/>
          <p:nvPr/>
        </p:nvSpPr>
        <p:spPr>
          <a:xfrm>
            <a:off x="728222" y="1681867"/>
            <a:ext cx="6094428" cy="3108543"/>
          </a:xfrm>
          <a:prstGeom prst="rect">
            <a:avLst/>
          </a:prstGeom>
          <a:noFill/>
        </p:spPr>
        <p:txBody>
          <a:bodyPr wrap="square">
            <a:spAutoFit/>
          </a:bodyPr>
          <a:lstStyle/>
          <a:p>
            <a:r>
              <a:rPr lang="en-US" sz="1400" b="1" dirty="0">
                <a:latin typeface="Montserrat" panose="00000500000000000000" pitchFamily="2" charset="0"/>
              </a:rPr>
              <a:t>Automated Test Generation :</a:t>
            </a:r>
          </a:p>
          <a:p>
            <a:r>
              <a:rPr lang="en-US" sz="1400" dirty="0">
                <a:latin typeface="Montserrat" panose="00000500000000000000" pitchFamily="2" charset="0"/>
              </a:rPr>
              <a:t>GitHub Copilot Chat generates unit tests for functions, reducing manual effort </a:t>
            </a:r>
          </a:p>
          <a:p>
            <a:endParaRPr lang="en-US" sz="1400" dirty="0">
              <a:latin typeface="Montserrat" panose="00000500000000000000" pitchFamily="2" charset="0"/>
            </a:endParaRPr>
          </a:p>
          <a:p>
            <a:r>
              <a:rPr lang="en-US" sz="1400" dirty="0">
                <a:latin typeface="Montserrat" panose="00000500000000000000" pitchFamily="2" charset="0"/>
              </a:rPr>
              <a:t>Supports multiple frameworks (e.g., </a:t>
            </a:r>
            <a:r>
              <a:rPr lang="en-US" sz="1400" dirty="0" err="1">
                <a:latin typeface="Montserrat" panose="00000500000000000000" pitchFamily="2" charset="0"/>
              </a:rPr>
              <a:t>unittest</a:t>
            </a:r>
            <a:r>
              <a:rPr lang="en-US" sz="1400" dirty="0">
                <a:latin typeface="Montserrat" panose="00000500000000000000" pitchFamily="2" charset="0"/>
              </a:rPr>
              <a:t> for Python, </a:t>
            </a:r>
            <a:r>
              <a:rPr lang="en-US" sz="1400" dirty="0" err="1">
                <a:latin typeface="Montserrat" panose="00000500000000000000" pitchFamily="2" charset="0"/>
              </a:rPr>
              <a:t>xUnit</a:t>
            </a:r>
            <a:r>
              <a:rPr lang="en-US" sz="1400" dirty="0">
                <a:latin typeface="Montserrat" panose="00000500000000000000" pitchFamily="2" charset="0"/>
              </a:rPr>
              <a:t> for C#) </a:t>
            </a:r>
          </a:p>
          <a:p>
            <a:endParaRPr lang="en-US" sz="1400" dirty="0">
              <a:latin typeface="Montserrat" panose="00000500000000000000" pitchFamily="2" charset="0"/>
            </a:endParaRPr>
          </a:p>
          <a:p>
            <a:r>
              <a:rPr lang="en-US" sz="1400" b="1" dirty="0">
                <a:latin typeface="Montserrat" panose="00000500000000000000" pitchFamily="2" charset="0"/>
              </a:rPr>
              <a:t>Edge Case Coverage :</a:t>
            </a:r>
          </a:p>
          <a:p>
            <a:r>
              <a:rPr lang="en-US" sz="1400" dirty="0">
                <a:latin typeface="Montserrat" panose="00000500000000000000" pitchFamily="2" charset="0"/>
              </a:rPr>
              <a:t>Automatically includes tests for boundary conditions (e.g., invalid inputs, error handling) </a:t>
            </a:r>
          </a:p>
          <a:p>
            <a:endParaRPr lang="en-US" sz="1400" dirty="0">
              <a:latin typeface="Montserrat" panose="00000500000000000000" pitchFamily="2" charset="0"/>
            </a:endParaRPr>
          </a:p>
          <a:p>
            <a:r>
              <a:rPr lang="en-US" sz="1400" b="1" dirty="0">
                <a:latin typeface="Montserrat" panose="00000500000000000000" pitchFamily="2" charset="0"/>
              </a:rPr>
              <a:t>Framework Setup :</a:t>
            </a:r>
          </a:p>
          <a:p>
            <a:r>
              <a:rPr lang="en-US" sz="1400" dirty="0">
                <a:latin typeface="Montserrat" panose="00000500000000000000" pitchFamily="2" charset="0"/>
              </a:rPr>
              <a:t>Assists in configuring testing environments (e.g., installing dependencies, initializing test files) </a:t>
            </a:r>
          </a:p>
        </p:txBody>
      </p:sp>
    </p:spTree>
    <p:extLst>
      <p:ext uri="{BB962C8B-B14F-4D97-AF65-F5344CB8AC3E}">
        <p14:creationId xmlns:p14="http://schemas.microsoft.com/office/powerpoint/2010/main" val="1229623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C7170-2778-CD55-1FF9-CB626078A532}"/>
              </a:ext>
            </a:extLst>
          </p:cNvPr>
          <p:cNvSpPr>
            <a:spLocks noGrp="1"/>
          </p:cNvSpPr>
          <p:nvPr>
            <p:ph type="title"/>
          </p:nvPr>
        </p:nvSpPr>
        <p:spPr/>
        <p:txBody>
          <a:bodyPr/>
          <a:lstStyle/>
          <a:p>
            <a:r>
              <a:rPr lang="en-US" dirty="0"/>
              <a:t>Unit tests</a:t>
            </a:r>
          </a:p>
        </p:txBody>
      </p:sp>
      <p:sp>
        <p:nvSpPr>
          <p:cNvPr id="4" name="TextBox 3">
            <a:extLst>
              <a:ext uri="{FF2B5EF4-FFF2-40B4-BE49-F238E27FC236}">
                <a16:creationId xmlns:a16="http://schemas.microsoft.com/office/drawing/2014/main" id="{F778347A-61F1-11C8-E874-64A76275F71E}"/>
              </a:ext>
            </a:extLst>
          </p:cNvPr>
          <p:cNvSpPr txBox="1"/>
          <p:nvPr/>
        </p:nvSpPr>
        <p:spPr>
          <a:xfrm>
            <a:off x="622169" y="1628183"/>
            <a:ext cx="5081047" cy="646331"/>
          </a:xfrm>
          <a:prstGeom prst="rect">
            <a:avLst/>
          </a:prstGeom>
          <a:noFill/>
        </p:spPr>
        <p:txBody>
          <a:bodyPr wrap="square">
            <a:spAutoFit/>
          </a:bodyPr>
          <a:lstStyle/>
          <a:p>
            <a:r>
              <a:rPr lang="en-US" b="1" dirty="0"/>
              <a:t>/tests </a:t>
            </a:r>
            <a:r>
              <a:rPr lang="en-US" dirty="0"/>
              <a:t>Generate unit tests for this function. Validate both success and failure and include edge cases. </a:t>
            </a:r>
          </a:p>
        </p:txBody>
      </p:sp>
      <p:sp>
        <p:nvSpPr>
          <p:cNvPr id="6" name="TextBox 5">
            <a:extLst>
              <a:ext uri="{FF2B5EF4-FFF2-40B4-BE49-F238E27FC236}">
                <a16:creationId xmlns:a16="http://schemas.microsoft.com/office/drawing/2014/main" id="{7DECCEE6-0992-5470-4764-859F2FC90525}"/>
              </a:ext>
            </a:extLst>
          </p:cNvPr>
          <p:cNvSpPr txBox="1"/>
          <p:nvPr/>
        </p:nvSpPr>
        <p:spPr>
          <a:xfrm>
            <a:off x="539685" y="2551837"/>
            <a:ext cx="6094428" cy="2031325"/>
          </a:xfrm>
          <a:prstGeom prst="rect">
            <a:avLst/>
          </a:prstGeom>
          <a:noFill/>
        </p:spPr>
        <p:txBody>
          <a:bodyPr wrap="square">
            <a:spAutoFit/>
          </a:bodyPr>
          <a:lstStyle/>
          <a:p>
            <a:r>
              <a:rPr lang="en-US" dirty="0">
                <a:latin typeface="Montserrat" panose="00000500000000000000" pitchFamily="2" charset="0"/>
              </a:rPr>
              <a:t>def </a:t>
            </a:r>
            <a:r>
              <a:rPr lang="en-US" dirty="0" err="1">
                <a:latin typeface="Montserrat" panose="00000500000000000000" pitchFamily="2" charset="0"/>
              </a:rPr>
              <a:t>validate_price</a:t>
            </a:r>
            <a:r>
              <a:rPr lang="en-US" dirty="0">
                <a:latin typeface="Montserrat" panose="00000500000000000000" pitchFamily="2" charset="0"/>
              </a:rPr>
              <a:t>(price: float):  </a:t>
            </a:r>
          </a:p>
          <a:p>
            <a:r>
              <a:rPr lang="en-US" dirty="0">
                <a:latin typeface="Montserrat" panose="00000500000000000000" pitchFamily="2" charset="0"/>
              </a:rPr>
              <a:t>    if price &lt;= 0:  </a:t>
            </a:r>
          </a:p>
          <a:p>
            <a:r>
              <a:rPr lang="en-US" dirty="0">
                <a:latin typeface="Montserrat" panose="00000500000000000000" pitchFamily="2" charset="0"/>
              </a:rPr>
              <a:t>        raise </a:t>
            </a:r>
            <a:r>
              <a:rPr lang="en-US" dirty="0" err="1">
                <a:latin typeface="Montserrat" panose="00000500000000000000" pitchFamily="2" charset="0"/>
              </a:rPr>
              <a:t>ValueError</a:t>
            </a:r>
            <a:r>
              <a:rPr lang="en-US" dirty="0">
                <a:latin typeface="Montserrat" panose="00000500000000000000" pitchFamily="2" charset="0"/>
              </a:rPr>
              <a:t>("Price must be greater than 0")  </a:t>
            </a:r>
          </a:p>
          <a:p>
            <a:r>
              <a:rPr lang="en-US" dirty="0">
                <a:latin typeface="Montserrat" panose="00000500000000000000" pitchFamily="2" charset="0"/>
              </a:rPr>
              <a:t>    if price &gt; 1000:  </a:t>
            </a:r>
          </a:p>
          <a:p>
            <a:r>
              <a:rPr lang="en-US" dirty="0">
                <a:latin typeface="Montserrat" panose="00000500000000000000" pitchFamily="2" charset="0"/>
              </a:rPr>
              <a:t>        raise </a:t>
            </a:r>
            <a:r>
              <a:rPr lang="en-US" dirty="0" err="1">
                <a:latin typeface="Montserrat" panose="00000500000000000000" pitchFamily="2" charset="0"/>
              </a:rPr>
              <a:t>ValueError</a:t>
            </a:r>
            <a:r>
              <a:rPr lang="en-US" dirty="0">
                <a:latin typeface="Montserrat" panose="00000500000000000000" pitchFamily="2" charset="0"/>
              </a:rPr>
              <a:t>("Price must be less than or equal to 1000") </a:t>
            </a:r>
          </a:p>
        </p:txBody>
      </p:sp>
      <p:sp>
        <p:nvSpPr>
          <p:cNvPr id="8" name="TextBox 7">
            <a:extLst>
              <a:ext uri="{FF2B5EF4-FFF2-40B4-BE49-F238E27FC236}">
                <a16:creationId xmlns:a16="http://schemas.microsoft.com/office/drawing/2014/main" id="{5C6AD416-6448-10AA-57A0-59F236C03AD7}"/>
              </a:ext>
            </a:extLst>
          </p:cNvPr>
          <p:cNvSpPr txBox="1"/>
          <p:nvPr/>
        </p:nvSpPr>
        <p:spPr>
          <a:xfrm>
            <a:off x="6488786" y="1203285"/>
            <a:ext cx="6094428" cy="5078313"/>
          </a:xfrm>
          <a:prstGeom prst="rect">
            <a:avLst/>
          </a:prstGeom>
          <a:noFill/>
        </p:spPr>
        <p:txBody>
          <a:bodyPr wrap="square">
            <a:spAutoFit/>
          </a:bodyPr>
          <a:lstStyle/>
          <a:p>
            <a:r>
              <a:rPr lang="en-US" dirty="0">
                <a:latin typeface="Montserrat" panose="00000500000000000000" pitchFamily="2" charset="0"/>
              </a:rPr>
              <a:t>import </a:t>
            </a:r>
            <a:r>
              <a:rPr lang="en-US" dirty="0" err="1">
                <a:latin typeface="Montserrat" panose="00000500000000000000" pitchFamily="2" charset="0"/>
              </a:rPr>
              <a:t>unittest</a:t>
            </a:r>
            <a:r>
              <a:rPr lang="en-US" dirty="0">
                <a:latin typeface="Montserrat" panose="00000500000000000000" pitchFamily="2" charset="0"/>
              </a:rPr>
              <a:t>  </a:t>
            </a:r>
          </a:p>
          <a:p>
            <a:r>
              <a:rPr lang="en-US" dirty="0">
                <a:latin typeface="Montserrat" panose="00000500000000000000" pitchFamily="2" charset="0"/>
              </a:rPr>
              <a:t>from </a:t>
            </a:r>
            <a:r>
              <a:rPr lang="en-US" dirty="0" err="1">
                <a:latin typeface="Montserrat" panose="00000500000000000000" pitchFamily="2" charset="0"/>
              </a:rPr>
              <a:t>generate_unit_tests</a:t>
            </a:r>
            <a:r>
              <a:rPr lang="en-US" dirty="0">
                <a:latin typeface="Montserrat" panose="00000500000000000000" pitchFamily="2" charset="0"/>
              </a:rPr>
              <a:t> import </a:t>
            </a:r>
            <a:r>
              <a:rPr lang="en-US" dirty="0" err="1">
                <a:latin typeface="Montserrat" panose="00000500000000000000" pitchFamily="2" charset="0"/>
              </a:rPr>
              <a:t>validate_price</a:t>
            </a:r>
            <a:r>
              <a:rPr lang="en-US" dirty="0">
                <a:latin typeface="Montserrat" panose="00000500000000000000" pitchFamily="2" charset="0"/>
              </a:rPr>
              <a:t>  </a:t>
            </a:r>
          </a:p>
          <a:p>
            <a:endParaRPr lang="en-US" dirty="0">
              <a:latin typeface="Montserrat" panose="00000500000000000000" pitchFamily="2" charset="0"/>
            </a:endParaRPr>
          </a:p>
          <a:p>
            <a:r>
              <a:rPr lang="en-US" dirty="0">
                <a:latin typeface="Montserrat" panose="00000500000000000000" pitchFamily="2" charset="0"/>
              </a:rPr>
              <a:t>class </a:t>
            </a:r>
            <a:r>
              <a:rPr lang="en-US" dirty="0" err="1">
                <a:latin typeface="Montserrat" panose="00000500000000000000" pitchFamily="2" charset="0"/>
              </a:rPr>
              <a:t>TestValidateProduct</a:t>
            </a:r>
            <a:r>
              <a:rPr lang="en-US" dirty="0">
                <a:latin typeface="Montserrat" panose="00000500000000000000" pitchFamily="2" charset="0"/>
              </a:rPr>
              <a:t>(</a:t>
            </a:r>
            <a:r>
              <a:rPr lang="en-US" dirty="0" err="1">
                <a:latin typeface="Montserrat" panose="00000500000000000000" pitchFamily="2" charset="0"/>
              </a:rPr>
              <a:t>unittest.TestCase</a:t>
            </a:r>
            <a:r>
              <a:rPr lang="en-US" dirty="0">
                <a:latin typeface="Montserrat" panose="00000500000000000000" pitchFamily="2" charset="0"/>
              </a:rPr>
              <a:t>):  </a:t>
            </a:r>
          </a:p>
          <a:p>
            <a:r>
              <a:rPr lang="en-US" dirty="0">
                <a:latin typeface="Montserrat" panose="00000500000000000000" pitchFamily="2" charset="0"/>
              </a:rPr>
              <a:t>    def </a:t>
            </a:r>
            <a:r>
              <a:rPr lang="en-US" dirty="0" err="1">
                <a:latin typeface="Montserrat" panose="00000500000000000000" pitchFamily="2" charset="0"/>
              </a:rPr>
              <a:t>test_price_zero</a:t>
            </a:r>
            <a:r>
              <a:rPr lang="en-US" dirty="0">
                <a:latin typeface="Montserrat" panose="00000500000000000000" pitchFamily="2" charset="0"/>
              </a:rPr>
              <a:t>(self):  </a:t>
            </a:r>
          </a:p>
          <a:p>
            <a:r>
              <a:rPr lang="en-US" dirty="0">
                <a:latin typeface="Montserrat" panose="00000500000000000000" pitchFamily="2" charset="0"/>
              </a:rPr>
              <a:t>        with </a:t>
            </a:r>
            <a:r>
              <a:rPr lang="en-US" dirty="0" err="1">
                <a:latin typeface="Montserrat" panose="00000500000000000000" pitchFamily="2" charset="0"/>
              </a:rPr>
              <a:t>self.assertRaises</a:t>
            </a:r>
            <a:r>
              <a:rPr lang="en-US" dirty="0">
                <a:latin typeface="Montserrat" panose="00000500000000000000" pitchFamily="2" charset="0"/>
              </a:rPr>
              <a:t>(</a:t>
            </a:r>
            <a:r>
              <a:rPr lang="en-US" dirty="0" err="1">
                <a:latin typeface="Montserrat" panose="00000500000000000000" pitchFamily="2" charset="0"/>
              </a:rPr>
              <a:t>ValueError</a:t>
            </a:r>
            <a:r>
              <a:rPr lang="en-US" dirty="0">
                <a:latin typeface="Montserrat" panose="00000500000000000000" pitchFamily="2" charset="0"/>
              </a:rPr>
              <a:t>):  </a:t>
            </a:r>
          </a:p>
          <a:p>
            <a:r>
              <a:rPr lang="en-US" dirty="0">
                <a:latin typeface="Montserrat" panose="00000500000000000000" pitchFamily="2" charset="0"/>
              </a:rPr>
              <a:t>            </a:t>
            </a:r>
            <a:r>
              <a:rPr lang="en-US" dirty="0" err="1">
                <a:latin typeface="Montserrat" panose="00000500000000000000" pitchFamily="2" charset="0"/>
              </a:rPr>
              <a:t>validate_price</a:t>
            </a:r>
            <a:r>
              <a:rPr lang="en-US" dirty="0">
                <a:latin typeface="Montserrat" panose="00000500000000000000" pitchFamily="2" charset="0"/>
              </a:rPr>
              <a:t>(0)  </a:t>
            </a:r>
          </a:p>
          <a:p>
            <a:endParaRPr lang="en-US" dirty="0">
              <a:latin typeface="Montserrat" panose="00000500000000000000" pitchFamily="2" charset="0"/>
            </a:endParaRPr>
          </a:p>
          <a:p>
            <a:r>
              <a:rPr lang="en-US" dirty="0">
                <a:latin typeface="Montserrat" panose="00000500000000000000" pitchFamily="2" charset="0"/>
              </a:rPr>
              <a:t>    def </a:t>
            </a:r>
            <a:r>
              <a:rPr lang="en-US" dirty="0" err="1">
                <a:latin typeface="Montserrat" panose="00000500000000000000" pitchFamily="2" charset="0"/>
              </a:rPr>
              <a:t>test_price_above_limit</a:t>
            </a:r>
            <a:r>
              <a:rPr lang="en-US" dirty="0">
                <a:latin typeface="Montserrat" panose="00000500000000000000" pitchFamily="2" charset="0"/>
              </a:rPr>
              <a:t>(self):  </a:t>
            </a:r>
          </a:p>
          <a:p>
            <a:r>
              <a:rPr lang="en-US" dirty="0">
                <a:latin typeface="Montserrat" panose="00000500000000000000" pitchFamily="2" charset="0"/>
              </a:rPr>
              <a:t>        with </a:t>
            </a:r>
            <a:r>
              <a:rPr lang="en-US" dirty="0" err="1">
                <a:latin typeface="Montserrat" panose="00000500000000000000" pitchFamily="2" charset="0"/>
              </a:rPr>
              <a:t>self.assertRaises</a:t>
            </a:r>
            <a:r>
              <a:rPr lang="en-US" dirty="0">
                <a:latin typeface="Montserrat" panose="00000500000000000000" pitchFamily="2" charset="0"/>
              </a:rPr>
              <a:t>(</a:t>
            </a:r>
            <a:r>
              <a:rPr lang="en-US" dirty="0" err="1">
                <a:latin typeface="Montserrat" panose="00000500000000000000" pitchFamily="2" charset="0"/>
              </a:rPr>
              <a:t>ValueError</a:t>
            </a:r>
            <a:r>
              <a:rPr lang="en-US" dirty="0">
                <a:latin typeface="Montserrat" panose="00000500000000000000" pitchFamily="2" charset="0"/>
              </a:rPr>
              <a:t>):  </a:t>
            </a:r>
          </a:p>
          <a:p>
            <a:r>
              <a:rPr lang="en-US" dirty="0">
                <a:latin typeface="Montserrat" panose="00000500000000000000" pitchFamily="2" charset="0"/>
              </a:rPr>
              <a:t>            </a:t>
            </a:r>
            <a:r>
              <a:rPr lang="en-US" dirty="0" err="1">
                <a:latin typeface="Montserrat" panose="00000500000000000000" pitchFamily="2" charset="0"/>
              </a:rPr>
              <a:t>validate_price</a:t>
            </a:r>
            <a:r>
              <a:rPr lang="en-US" dirty="0">
                <a:latin typeface="Montserrat" panose="00000500000000000000" pitchFamily="2" charset="0"/>
              </a:rPr>
              <a:t>(1500)  </a:t>
            </a:r>
          </a:p>
          <a:p>
            <a:endParaRPr lang="en-US" dirty="0">
              <a:latin typeface="Montserrat" panose="00000500000000000000" pitchFamily="2" charset="0"/>
            </a:endParaRPr>
          </a:p>
          <a:p>
            <a:r>
              <a:rPr lang="en-US" dirty="0">
                <a:latin typeface="Montserrat" panose="00000500000000000000" pitchFamily="2" charset="0"/>
              </a:rPr>
              <a:t>    def </a:t>
            </a:r>
            <a:r>
              <a:rPr lang="en-US" dirty="0" err="1">
                <a:latin typeface="Montserrat" panose="00000500000000000000" pitchFamily="2" charset="0"/>
              </a:rPr>
              <a:t>test_price_edge_case_max</a:t>
            </a:r>
            <a:r>
              <a:rPr lang="en-US" dirty="0">
                <a:latin typeface="Montserrat" panose="00000500000000000000" pitchFamily="2" charset="0"/>
              </a:rPr>
              <a:t>(self):  </a:t>
            </a:r>
          </a:p>
          <a:p>
            <a:r>
              <a:rPr lang="en-US" dirty="0">
                <a:latin typeface="Montserrat" panose="00000500000000000000" pitchFamily="2" charset="0"/>
              </a:rPr>
              <a:t>        try:  </a:t>
            </a:r>
          </a:p>
          <a:p>
            <a:r>
              <a:rPr lang="en-US" dirty="0">
                <a:latin typeface="Montserrat" panose="00000500000000000000" pitchFamily="2" charset="0"/>
              </a:rPr>
              <a:t>            </a:t>
            </a:r>
            <a:r>
              <a:rPr lang="en-US" dirty="0" err="1">
                <a:latin typeface="Montserrat" panose="00000500000000000000" pitchFamily="2" charset="0"/>
              </a:rPr>
              <a:t>validate_price</a:t>
            </a:r>
            <a:r>
              <a:rPr lang="en-US" dirty="0">
                <a:latin typeface="Montserrat" panose="00000500000000000000" pitchFamily="2" charset="0"/>
              </a:rPr>
              <a:t>(1000)  </a:t>
            </a:r>
          </a:p>
          <a:p>
            <a:r>
              <a:rPr lang="en-US" dirty="0">
                <a:latin typeface="Montserrat" panose="00000500000000000000" pitchFamily="2" charset="0"/>
              </a:rPr>
              <a:t>        except </a:t>
            </a:r>
            <a:r>
              <a:rPr lang="en-US" dirty="0" err="1">
                <a:latin typeface="Montserrat" panose="00000500000000000000" pitchFamily="2" charset="0"/>
              </a:rPr>
              <a:t>ValueError</a:t>
            </a:r>
            <a:r>
              <a:rPr lang="en-US" dirty="0">
                <a:latin typeface="Montserrat" panose="00000500000000000000" pitchFamily="2" charset="0"/>
              </a:rPr>
              <a:t>:  </a:t>
            </a:r>
          </a:p>
          <a:p>
            <a:r>
              <a:rPr lang="en-US" dirty="0">
                <a:latin typeface="Montserrat" panose="00000500000000000000" pitchFamily="2" charset="0"/>
              </a:rPr>
              <a:t>            </a:t>
            </a:r>
            <a:r>
              <a:rPr lang="en-US" dirty="0" err="1">
                <a:latin typeface="Montserrat" panose="00000500000000000000" pitchFamily="2" charset="0"/>
              </a:rPr>
              <a:t>self.fail</a:t>
            </a:r>
            <a:r>
              <a:rPr lang="en-US" dirty="0">
                <a:latin typeface="Montserrat" panose="00000500000000000000" pitchFamily="2" charset="0"/>
              </a:rPr>
              <a:t>("</a:t>
            </a:r>
            <a:r>
              <a:rPr lang="en-US" dirty="0" err="1">
                <a:latin typeface="Montserrat" panose="00000500000000000000" pitchFamily="2" charset="0"/>
              </a:rPr>
              <a:t>validate_price</a:t>
            </a:r>
            <a:r>
              <a:rPr lang="en-US" dirty="0">
                <a:latin typeface="Montserrat" panose="00000500000000000000" pitchFamily="2" charset="0"/>
              </a:rPr>
              <a:t>() raised </a:t>
            </a:r>
            <a:r>
              <a:rPr lang="en-US" dirty="0" err="1">
                <a:latin typeface="Montserrat" panose="00000500000000000000" pitchFamily="2" charset="0"/>
              </a:rPr>
              <a:t>ValueError</a:t>
            </a:r>
            <a:r>
              <a:rPr lang="en-US" dirty="0">
                <a:latin typeface="Montserrat" panose="00000500000000000000" pitchFamily="2" charset="0"/>
              </a:rPr>
              <a:t> unexpectedly!") </a:t>
            </a:r>
          </a:p>
        </p:txBody>
      </p:sp>
    </p:spTree>
    <p:extLst>
      <p:ext uri="{BB962C8B-B14F-4D97-AF65-F5344CB8AC3E}">
        <p14:creationId xmlns:p14="http://schemas.microsoft.com/office/powerpoint/2010/main" val="355054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FCB2D-C4C6-633D-589B-829841EBDE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20F83-08BC-EB6C-07EF-BCCB203E64B8}"/>
              </a:ext>
            </a:extLst>
          </p:cNvPr>
          <p:cNvSpPr>
            <a:spLocks noGrp="1"/>
          </p:cNvSpPr>
          <p:nvPr>
            <p:ph type="title"/>
          </p:nvPr>
        </p:nvSpPr>
        <p:spPr/>
        <p:txBody>
          <a:bodyPr/>
          <a:lstStyle/>
          <a:p>
            <a:r>
              <a:rPr lang="en-US" dirty="0"/>
              <a:t>Unit tests</a:t>
            </a:r>
          </a:p>
        </p:txBody>
      </p:sp>
      <p:sp>
        <p:nvSpPr>
          <p:cNvPr id="5" name="TextBox 4">
            <a:extLst>
              <a:ext uri="{FF2B5EF4-FFF2-40B4-BE49-F238E27FC236}">
                <a16:creationId xmlns:a16="http://schemas.microsoft.com/office/drawing/2014/main" id="{E9BD3C2B-5EE2-2F6E-8989-BD411E7B9A8F}"/>
              </a:ext>
            </a:extLst>
          </p:cNvPr>
          <p:cNvSpPr txBox="1"/>
          <p:nvPr/>
        </p:nvSpPr>
        <p:spPr>
          <a:xfrm>
            <a:off x="765928" y="1807319"/>
            <a:ext cx="6094428" cy="4247317"/>
          </a:xfrm>
          <a:prstGeom prst="rect">
            <a:avLst/>
          </a:prstGeom>
          <a:noFill/>
        </p:spPr>
        <p:txBody>
          <a:bodyPr wrap="square">
            <a:spAutoFit/>
          </a:bodyPr>
          <a:lstStyle/>
          <a:p>
            <a:r>
              <a:rPr lang="en-US" b="1" dirty="0">
                <a:latin typeface="Montserrat" panose="00000500000000000000" pitchFamily="2" charset="0"/>
              </a:rPr>
              <a:t>Specify Test Types :</a:t>
            </a:r>
          </a:p>
          <a:p>
            <a:r>
              <a:rPr lang="en-US" dirty="0">
                <a:latin typeface="Montserrat" panose="00000500000000000000" pitchFamily="2" charset="0"/>
              </a:rPr>
              <a:t>Include prompts like "Use </a:t>
            </a:r>
            <a:r>
              <a:rPr lang="en-US" dirty="0" err="1">
                <a:latin typeface="Montserrat" panose="00000500000000000000" pitchFamily="2" charset="0"/>
              </a:rPr>
              <a:t>pytest</a:t>
            </a:r>
            <a:r>
              <a:rPr lang="en-US" dirty="0">
                <a:latin typeface="Montserrat" panose="00000500000000000000" pitchFamily="2" charset="0"/>
              </a:rPr>
              <a:t>" or "Include parameterized tests" for framework-specific output </a:t>
            </a:r>
          </a:p>
          <a:p>
            <a:endParaRPr lang="en-US" dirty="0">
              <a:latin typeface="Montserrat" panose="00000500000000000000" pitchFamily="2" charset="0"/>
            </a:endParaRPr>
          </a:p>
          <a:p>
            <a:r>
              <a:rPr lang="en-US" b="1" dirty="0">
                <a:latin typeface="Montserrat" panose="00000500000000000000" pitchFamily="2" charset="0"/>
              </a:rPr>
              <a:t>Cover Edge Cases :</a:t>
            </a:r>
          </a:p>
          <a:p>
            <a:r>
              <a:rPr lang="en-US" dirty="0">
                <a:latin typeface="Montserrat" panose="00000500000000000000" pitchFamily="2" charset="0"/>
              </a:rPr>
              <a:t>Explicitly request tests for boundary values (e.g., price = 0, price = 1000) </a:t>
            </a:r>
          </a:p>
          <a:p>
            <a:endParaRPr lang="en-US" dirty="0">
              <a:latin typeface="Montserrat" panose="00000500000000000000" pitchFamily="2" charset="0"/>
            </a:endParaRPr>
          </a:p>
          <a:p>
            <a:r>
              <a:rPr lang="en-US" b="1" dirty="0">
                <a:latin typeface="Montserrat" panose="00000500000000000000" pitchFamily="2" charset="0"/>
              </a:rPr>
              <a:t>Validate Generated Code :</a:t>
            </a:r>
          </a:p>
          <a:p>
            <a:r>
              <a:rPr lang="en-US" dirty="0">
                <a:latin typeface="Montserrat" panose="00000500000000000000" pitchFamily="2" charset="0"/>
              </a:rPr>
              <a:t>Review tests for correctness and adjust assertions as needed </a:t>
            </a:r>
          </a:p>
          <a:p>
            <a:endParaRPr lang="en-US" dirty="0">
              <a:latin typeface="Montserrat" panose="00000500000000000000" pitchFamily="2" charset="0"/>
            </a:endParaRPr>
          </a:p>
          <a:p>
            <a:r>
              <a:rPr lang="en-US" b="1" dirty="0">
                <a:latin typeface="Montserrat" panose="00000500000000000000" pitchFamily="2" charset="0"/>
              </a:rPr>
              <a:t>Reuse Existing Templates :</a:t>
            </a:r>
          </a:p>
          <a:p>
            <a:r>
              <a:rPr lang="en-US" dirty="0">
                <a:latin typeface="Montserrat" panose="00000500000000000000" pitchFamily="2" charset="0"/>
              </a:rPr>
              <a:t>Use #file: path/to/test.py to align generated tests with your project’s style</a:t>
            </a:r>
          </a:p>
        </p:txBody>
      </p:sp>
    </p:spTree>
    <p:extLst>
      <p:ext uri="{BB962C8B-B14F-4D97-AF65-F5344CB8AC3E}">
        <p14:creationId xmlns:p14="http://schemas.microsoft.com/office/powerpoint/2010/main" val="2309101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B6110-59C4-684A-81F9-2C91E5F48B4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Enhancing Readability &amp; Maintainability</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EA47E8A2-DBCB-46AF-85AC-EC8A81877B5C}"/>
              </a:ext>
            </a:extLst>
          </p:cNvPr>
          <p:cNvPicPr>
            <a:picLocks noGrp="1" noChangeAspect="1"/>
          </p:cNvPicPr>
          <p:nvPr>
            <p:ph sz="half" idx="1"/>
          </p:nvPr>
        </p:nvPicPr>
        <p:blipFill>
          <a:blip r:embed="rId3"/>
          <a:srcRect l="37841" r="7093"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939ED562-60A7-4E37-7162-15112CAB28C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Code Readability</a:t>
            </a:r>
          </a:p>
          <a:p>
            <a:pPr marL="0" lvl="1" indent="0">
              <a:buNone/>
            </a:pPr>
            <a:r>
              <a:rPr lang="en-US" sz="1400"/>
              <a:t>Improving code readability is crucial for easier understanding and collaboration among developers, fostering better communication and maintenance.</a:t>
            </a:r>
          </a:p>
          <a:p>
            <a:pPr marL="0" indent="0">
              <a:spcBef>
                <a:spcPts val="2500"/>
              </a:spcBef>
              <a:buNone/>
            </a:pPr>
            <a:r>
              <a:rPr lang="en-US" sz="1400" b="1"/>
              <a:t>Maintainability Practices</a:t>
            </a:r>
          </a:p>
          <a:p>
            <a:pPr marL="0" lvl="1" indent="0">
              <a:buNone/>
            </a:pPr>
            <a:r>
              <a:rPr lang="en-US" sz="1400"/>
              <a:t>Implementing best practices in coding helps create maintainable code, making future updates and enhancements more efficient and less error-prone.</a:t>
            </a:r>
          </a:p>
          <a:p>
            <a:pPr marL="0" indent="0">
              <a:spcBef>
                <a:spcPts val="2500"/>
              </a:spcBef>
              <a:buNone/>
            </a:pPr>
            <a:r>
              <a:rPr lang="en-US" sz="1400" b="1"/>
              <a:t>GitHub Copilot Integration</a:t>
            </a:r>
          </a:p>
          <a:p>
            <a:pPr marL="0" lvl="1" indent="0">
              <a:buNone/>
            </a:pPr>
            <a:r>
              <a:rPr lang="en-US" sz="1400"/>
              <a:t>Utilizing GitHub Copilot can assist in writing better code by providing suggestions and automating repetitive tasks, enhancing productivity.</a:t>
            </a:r>
          </a:p>
        </p:txBody>
      </p:sp>
    </p:spTree>
    <p:extLst>
      <p:ext uri="{BB962C8B-B14F-4D97-AF65-F5344CB8AC3E}">
        <p14:creationId xmlns:p14="http://schemas.microsoft.com/office/powerpoint/2010/main" val="891488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2045-311C-B6D9-3483-52959D21648B}"/>
              </a:ext>
            </a:extLst>
          </p:cNvPr>
          <p:cNvSpPr>
            <a:spLocks noGrp="1"/>
          </p:cNvSpPr>
          <p:nvPr>
            <p:ph type="title"/>
          </p:nvPr>
        </p:nvSpPr>
        <p:spPr/>
        <p:txBody>
          <a:bodyPr/>
          <a:lstStyle/>
          <a:p>
            <a:r>
              <a:rPr lang="en-US" dirty="0"/>
              <a:t>Mock Objects</a:t>
            </a:r>
          </a:p>
        </p:txBody>
      </p:sp>
      <p:sp>
        <p:nvSpPr>
          <p:cNvPr id="4" name="TextBox 3">
            <a:extLst>
              <a:ext uri="{FF2B5EF4-FFF2-40B4-BE49-F238E27FC236}">
                <a16:creationId xmlns:a16="http://schemas.microsoft.com/office/drawing/2014/main" id="{83D0E113-658A-5239-C7C3-BF632B8DB83F}"/>
              </a:ext>
            </a:extLst>
          </p:cNvPr>
          <p:cNvSpPr txBox="1"/>
          <p:nvPr/>
        </p:nvSpPr>
        <p:spPr>
          <a:xfrm>
            <a:off x="697584" y="1659118"/>
            <a:ext cx="8444059" cy="2031325"/>
          </a:xfrm>
          <a:prstGeom prst="rect">
            <a:avLst/>
          </a:prstGeom>
          <a:noFill/>
        </p:spPr>
        <p:txBody>
          <a:bodyPr wrap="square">
            <a:spAutoFit/>
          </a:bodyPr>
          <a:lstStyle/>
          <a:p>
            <a:r>
              <a:rPr lang="en-US" b="1" dirty="0">
                <a:latin typeface="Montserrat" panose="00000500000000000000" pitchFamily="2" charset="0"/>
              </a:rPr>
              <a:t>Mock Objects : </a:t>
            </a:r>
            <a:r>
              <a:rPr lang="en-US" dirty="0">
                <a:latin typeface="Montserrat" panose="00000500000000000000" pitchFamily="2" charset="0"/>
              </a:rPr>
              <a:t>Simulate real dependencies (e.g., databases, APIs) to isolate code under test, ensuring reliability and speed </a:t>
            </a:r>
          </a:p>
          <a:p>
            <a:endParaRPr lang="en-US" dirty="0">
              <a:latin typeface="Montserrat" panose="00000500000000000000" pitchFamily="2" charset="0"/>
            </a:endParaRPr>
          </a:p>
          <a:p>
            <a:r>
              <a:rPr lang="en-US" b="1" dirty="0">
                <a:latin typeface="Montserrat" panose="00000500000000000000" pitchFamily="2" charset="0"/>
              </a:rPr>
              <a:t>Copilot’s Role :</a:t>
            </a:r>
          </a:p>
          <a:p>
            <a:r>
              <a:rPr lang="en-US" dirty="0">
                <a:latin typeface="Montserrat" panose="00000500000000000000" pitchFamily="2" charset="0"/>
              </a:rPr>
              <a:t>Generates mock implementations based on your codebase and testing framework (e.g., Jest , </a:t>
            </a:r>
            <a:r>
              <a:rPr lang="en-US" dirty="0" err="1">
                <a:latin typeface="Montserrat" panose="00000500000000000000" pitchFamily="2" charset="0"/>
              </a:rPr>
              <a:t>Vitest</a:t>
            </a:r>
            <a:r>
              <a:rPr lang="en-US" dirty="0">
                <a:latin typeface="Montserrat" panose="00000500000000000000" pitchFamily="2" charset="0"/>
              </a:rPr>
              <a:t> , Sinon ).</a:t>
            </a:r>
          </a:p>
          <a:p>
            <a:r>
              <a:rPr lang="en-US" dirty="0">
                <a:latin typeface="Montserrat" panose="00000500000000000000" pitchFamily="2" charset="0"/>
              </a:rPr>
              <a:t>Automates boilerplate setup (e.g., stubbed methods, test assertions)</a:t>
            </a:r>
          </a:p>
        </p:txBody>
      </p:sp>
    </p:spTree>
    <p:extLst>
      <p:ext uri="{BB962C8B-B14F-4D97-AF65-F5344CB8AC3E}">
        <p14:creationId xmlns:p14="http://schemas.microsoft.com/office/powerpoint/2010/main" val="3353015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F1383-961F-BEFE-1D1D-DF1988D3A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68CE5-3536-1E38-F037-666F670D68F3}"/>
              </a:ext>
            </a:extLst>
          </p:cNvPr>
          <p:cNvSpPr>
            <a:spLocks noGrp="1"/>
          </p:cNvSpPr>
          <p:nvPr>
            <p:ph type="title"/>
          </p:nvPr>
        </p:nvSpPr>
        <p:spPr/>
        <p:txBody>
          <a:bodyPr/>
          <a:lstStyle/>
          <a:p>
            <a:r>
              <a:rPr lang="en-US" b="0" dirty="0"/>
              <a:t>Mock Objects</a:t>
            </a:r>
          </a:p>
        </p:txBody>
      </p:sp>
      <p:sp>
        <p:nvSpPr>
          <p:cNvPr id="4" name="TextBox 3">
            <a:extLst>
              <a:ext uri="{FF2B5EF4-FFF2-40B4-BE49-F238E27FC236}">
                <a16:creationId xmlns:a16="http://schemas.microsoft.com/office/drawing/2014/main" id="{92697F61-D58F-1A07-F9CD-C24CCA64F0A8}"/>
              </a:ext>
            </a:extLst>
          </p:cNvPr>
          <p:cNvSpPr txBox="1"/>
          <p:nvPr/>
        </p:nvSpPr>
        <p:spPr>
          <a:xfrm>
            <a:off x="1206631" y="1731186"/>
            <a:ext cx="8877692" cy="4247317"/>
          </a:xfrm>
          <a:prstGeom prst="rect">
            <a:avLst/>
          </a:prstGeom>
          <a:noFill/>
        </p:spPr>
        <p:txBody>
          <a:bodyPr wrap="square">
            <a:spAutoFit/>
          </a:bodyPr>
          <a:lstStyle/>
          <a:p>
            <a:r>
              <a:rPr lang="en-US" b="1" dirty="0">
                <a:latin typeface="Montserrat" panose="00000500000000000000" pitchFamily="2" charset="0"/>
              </a:rPr>
              <a:t>Prompt :</a:t>
            </a:r>
          </a:p>
          <a:p>
            <a:r>
              <a:rPr lang="en-US" dirty="0">
                <a:latin typeface="Montserrat" panose="00000500000000000000" pitchFamily="2" charset="0"/>
              </a:rPr>
              <a:t>"Generate a mock for this Angular service using Jest."</a:t>
            </a:r>
          </a:p>
          <a:p>
            <a:r>
              <a:rPr lang="en-US" dirty="0">
                <a:latin typeface="Montserrat" panose="00000500000000000000" pitchFamily="2" charset="0"/>
              </a:rPr>
              <a:t>"Create a mock object for the Logger interface with </a:t>
            </a:r>
            <a:r>
              <a:rPr lang="en-US" dirty="0" err="1">
                <a:latin typeface="Montserrat" panose="00000500000000000000" pitchFamily="2" charset="0"/>
              </a:rPr>
              <a:t>ts</a:t>
            </a:r>
            <a:r>
              <a:rPr lang="en-US" dirty="0">
                <a:latin typeface="Montserrat" panose="00000500000000000000" pitchFamily="2" charset="0"/>
              </a:rPr>
              <a:t>-auto-mock."</a:t>
            </a:r>
          </a:p>
          <a:p>
            <a:r>
              <a:rPr lang="en-US" dirty="0">
                <a:latin typeface="Montserrat" panose="00000500000000000000" pitchFamily="2" charset="0"/>
              </a:rPr>
              <a:t>Include #file: path/to/test.js to align with existing test patterns </a:t>
            </a:r>
          </a:p>
          <a:p>
            <a:endParaRPr lang="en-US" dirty="0">
              <a:latin typeface="Montserrat" panose="00000500000000000000" pitchFamily="2" charset="0"/>
            </a:endParaRPr>
          </a:p>
          <a:p>
            <a:r>
              <a:rPr lang="en-US" b="1" dirty="0">
                <a:latin typeface="Montserrat" panose="00000500000000000000" pitchFamily="2" charset="0"/>
              </a:rPr>
              <a:t>Output : Copilot provides:</a:t>
            </a:r>
          </a:p>
          <a:p>
            <a:r>
              <a:rPr lang="en-US" dirty="0">
                <a:latin typeface="Montserrat" panose="00000500000000000000" pitchFamily="2" charset="0"/>
              </a:rPr>
              <a:t>Mock setup (e.g., Jest’s </a:t>
            </a:r>
            <a:r>
              <a:rPr lang="en-US" dirty="0" err="1">
                <a:latin typeface="Montserrat" panose="00000500000000000000" pitchFamily="2" charset="0"/>
              </a:rPr>
              <a:t>jest.fn</a:t>
            </a:r>
            <a:r>
              <a:rPr lang="en-US" dirty="0">
                <a:latin typeface="Montserrat" panose="00000500000000000000" pitchFamily="2" charset="0"/>
              </a:rPr>
              <a:t>(), Sinon stubs).</a:t>
            </a:r>
          </a:p>
          <a:p>
            <a:r>
              <a:rPr lang="en-US" dirty="0">
                <a:latin typeface="Montserrat" panose="00000500000000000000" pitchFamily="2" charset="0"/>
              </a:rPr>
              <a:t>Test assertions to verify interactions </a:t>
            </a:r>
          </a:p>
          <a:p>
            <a:endParaRPr lang="en-US" dirty="0">
              <a:latin typeface="Montserrat" panose="00000500000000000000" pitchFamily="2" charset="0"/>
            </a:endParaRPr>
          </a:p>
          <a:p>
            <a:r>
              <a:rPr lang="en-US" b="1" dirty="0">
                <a:latin typeface="Montserrat" panose="00000500000000000000" pitchFamily="2" charset="0"/>
              </a:rPr>
              <a:t>Best Practices</a:t>
            </a:r>
          </a:p>
          <a:p>
            <a:pPr marL="285750" indent="-285750">
              <a:buFont typeface="Arial" panose="020B0604020202020204" pitchFamily="34" charset="0"/>
              <a:buChar char="•"/>
            </a:pPr>
            <a:r>
              <a:rPr lang="en-US" b="1" dirty="0">
                <a:latin typeface="Montserrat" panose="00000500000000000000" pitchFamily="2" charset="0"/>
              </a:rPr>
              <a:t>Isolation</a:t>
            </a:r>
            <a:r>
              <a:rPr lang="en-US" dirty="0">
                <a:latin typeface="Montserrat" panose="00000500000000000000" pitchFamily="2" charset="0"/>
              </a:rPr>
              <a:t> : Focus tests on the unit of code, not external systems </a:t>
            </a:r>
          </a:p>
          <a:p>
            <a:pPr marL="285750" indent="-285750">
              <a:buFont typeface="Arial" panose="020B0604020202020204" pitchFamily="34" charset="0"/>
              <a:buChar char="•"/>
            </a:pPr>
            <a:r>
              <a:rPr lang="en-US" b="1" dirty="0">
                <a:latin typeface="Montserrat" panose="00000500000000000000" pitchFamily="2" charset="0"/>
              </a:rPr>
              <a:t>Customization</a:t>
            </a:r>
            <a:r>
              <a:rPr lang="en-US" dirty="0">
                <a:latin typeface="Montserrat" panose="00000500000000000000" pitchFamily="2" charset="0"/>
              </a:rPr>
              <a:t> : Refine prompts to specify frameworks (e.g., "Use Jest for mocking").</a:t>
            </a:r>
          </a:p>
          <a:p>
            <a:pPr marL="285750" indent="-285750">
              <a:buFont typeface="Arial" panose="020B0604020202020204" pitchFamily="34" charset="0"/>
              <a:buChar char="•"/>
            </a:pPr>
            <a:r>
              <a:rPr lang="en-US" b="1" dirty="0">
                <a:latin typeface="Montserrat" panose="00000500000000000000" pitchFamily="2" charset="0"/>
              </a:rPr>
              <a:t>Validation</a:t>
            </a:r>
            <a:r>
              <a:rPr lang="en-US" dirty="0">
                <a:latin typeface="Montserrat" panose="00000500000000000000" pitchFamily="2" charset="0"/>
              </a:rPr>
              <a:t> : Review generated mocks for accuracy and adjust as needed </a:t>
            </a:r>
          </a:p>
          <a:p>
            <a:endParaRPr lang="en-US" dirty="0"/>
          </a:p>
        </p:txBody>
      </p:sp>
    </p:spTree>
    <p:extLst>
      <p:ext uri="{BB962C8B-B14F-4D97-AF65-F5344CB8AC3E}">
        <p14:creationId xmlns:p14="http://schemas.microsoft.com/office/powerpoint/2010/main" val="1684594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9272-87B5-5414-A559-A0AB71E0E261}"/>
              </a:ext>
            </a:extLst>
          </p:cNvPr>
          <p:cNvSpPr>
            <a:spLocks noGrp="1"/>
          </p:cNvSpPr>
          <p:nvPr>
            <p:ph type="title"/>
          </p:nvPr>
        </p:nvSpPr>
        <p:spPr/>
        <p:txBody>
          <a:bodyPr/>
          <a:lstStyle/>
          <a:p>
            <a:r>
              <a:rPr lang="en-US" b="0" dirty="0"/>
              <a:t>End to end tests</a:t>
            </a:r>
          </a:p>
        </p:txBody>
      </p:sp>
      <p:sp>
        <p:nvSpPr>
          <p:cNvPr id="4" name="TextBox 3">
            <a:extLst>
              <a:ext uri="{FF2B5EF4-FFF2-40B4-BE49-F238E27FC236}">
                <a16:creationId xmlns:a16="http://schemas.microsoft.com/office/drawing/2014/main" id="{21C1000A-8401-D484-8660-3C1962F1AB28}"/>
              </a:ext>
            </a:extLst>
          </p:cNvPr>
          <p:cNvSpPr txBox="1"/>
          <p:nvPr/>
        </p:nvSpPr>
        <p:spPr>
          <a:xfrm>
            <a:off x="838200" y="1582340"/>
            <a:ext cx="6094428" cy="4247317"/>
          </a:xfrm>
          <a:prstGeom prst="rect">
            <a:avLst/>
          </a:prstGeom>
          <a:noFill/>
        </p:spPr>
        <p:txBody>
          <a:bodyPr wrap="square">
            <a:spAutoFit/>
          </a:bodyPr>
          <a:lstStyle/>
          <a:p>
            <a:r>
              <a:rPr lang="en-US" b="1" dirty="0">
                <a:latin typeface="Montserrat" panose="00000500000000000000" pitchFamily="2" charset="0"/>
              </a:rPr>
              <a:t>Challenge : </a:t>
            </a:r>
            <a:r>
              <a:rPr lang="en-US" dirty="0">
                <a:latin typeface="Montserrat" panose="00000500000000000000" pitchFamily="2" charset="0"/>
              </a:rPr>
              <a:t>E2E testing is time-consuming due to dynamically generated HTML and complex user interactions </a:t>
            </a:r>
          </a:p>
          <a:p>
            <a:endParaRPr lang="en-US" dirty="0">
              <a:latin typeface="Montserrat" panose="00000500000000000000" pitchFamily="2" charset="0"/>
            </a:endParaRPr>
          </a:p>
          <a:p>
            <a:r>
              <a:rPr lang="en-US" b="1" dirty="0">
                <a:latin typeface="Montserrat" panose="00000500000000000000" pitchFamily="2" charset="0"/>
              </a:rPr>
              <a:t>Solution : </a:t>
            </a:r>
            <a:r>
              <a:rPr lang="en-US" dirty="0">
                <a:latin typeface="Montserrat" panose="00000500000000000000" pitchFamily="2" charset="0"/>
              </a:rPr>
              <a:t>GitHub Copilot Chat generates test scripts (e.g., Playwright, Selenium) to automate interactions and validate outcomes </a:t>
            </a:r>
          </a:p>
          <a:p>
            <a:endParaRPr lang="en-US" dirty="0">
              <a:latin typeface="Montserrat" panose="00000500000000000000" pitchFamily="2" charset="0"/>
            </a:endParaRPr>
          </a:p>
          <a:p>
            <a:r>
              <a:rPr lang="en-US" b="1" dirty="0">
                <a:latin typeface="Montserrat" panose="00000500000000000000" pitchFamily="2" charset="0"/>
              </a:rPr>
              <a:t>Benefits :</a:t>
            </a:r>
          </a:p>
          <a:p>
            <a:r>
              <a:rPr lang="en-US" dirty="0">
                <a:latin typeface="Montserrat" panose="00000500000000000000" pitchFamily="2" charset="0"/>
              </a:rPr>
              <a:t>Reduces manual coding effort.</a:t>
            </a:r>
          </a:p>
          <a:p>
            <a:r>
              <a:rPr lang="en-US" dirty="0">
                <a:latin typeface="Montserrat" panose="00000500000000000000" pitchFamily="2" charset="0"/>
              </a:rPr>
              <a:t>Ensures coverage of critical user workflows (e.g., form submissions, error handling).</a:t>
            </a:r>
          </a:p>
          <a:p>
            <a:endParaRPr lang="en-US" b="1" dirty="0">
              <a:latin typeface="Montserrat" panose="00000500000000000000" pitchFamily="2" charset="0"/>
            </a:endParaRPr>
          </a:p>
          <a:p>
            <a:r>
              <a:rPr lang="en-US" b="1" dirty="0">
                <a:latin typeface="Montserrat" panose="00000500000000000000" pitchFamily="2" charset="0"/>
              </a:rPr>
              <a:t>Example Use Case : </a:t>
            </a:r>
            <a:r>
              <a:rPr lang="en-US" dirty="0">
                <a:latin typeface="Montserrat" panose="00000500000000000000" pitchFamily="2" charset="0"/>
              </a:rPr>
              <a:t>Testing a React product details page with dynamic data fetching.</a:t>
            </a:r>
          </a:p>
        </p:txBody>
      </p:sp>
    </p:spTree>
    <p:extLst>
      <p:ext uri="{BB962C8B-B14F-4D97-AF65-F5344CB8AC3E}">
        <p14:creationId xmlns:p14="http://schemas.microsoft.com/office/powerpoint/2010/main" val="4290863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E2BAC-8B97-462F-AE22-CAEA95B99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FFCFFF-4BD9-F80E-6944-3E93DD71B239}"/>
              </a:ext>
            </a:extLst>
          </p:cNvPr>
          <p:cNvSpPr>
            <a:spLocks noGrp="1"/>
          </p:cNvSpPr>
          <p:nvPr>
            <p:ph type="title"/>
          </p:nvPr>
        </p:nvSpPr>
        <p:spPr/>
        <p:txBody>
          <a:bodyPr/>
          <a:lstStyle/>
          <a:p>
            <a:r>
              <a:rPr lang="en-US" b="0" dirty="0"/>
              <a:t>End to end tests</a:t>
            </a:r>
          </a:p>
        </p:txBody>
      </p:sp>
      <p:sp>
        <p:nvSpPr>
          <p:cNvPr id="4" name="TextBox 3">
            <a:extLst>
              <a:ext uri="{FF2B5EF4-FFF2-40B4-BE49-F238E27FC236}">
                <a16:creationId xmlns:a16="http://schemas.microsoft.com/office/drawing/2014/main" id="{49756E30-B9CD-D226-6124-A5E444FEC8C1}"/>
              </a:ext>
            </a:extLst>
          </p:cNvPr>
          <p:cNvSpPr txBox="1"/>
          <p:nvPr/>
        </p:nvSpPr>
        <p:spPr>
          <a:xfrm>
            <a:off x="838199" y="1582340"/>
            <a:ext cx="9446443" cy="4801314"/>
          </a:xfrm>
          <a:prstGeom prst="rect">
            <a:avLst/>
          </a:prstGeom>
          <a:noFill/>
        </p:spPr>
        <p:txBody>
          <a:bodyPr wrap="square">
            <a:spAutoFit/>
          </a:bodyPr>
          <a:lstStyle/>
          <a:p>
            <a:r>
              <a:rPr lang="en-US" b="1" dirty="0">
                <a:latin typeface="Montserrat" panose="00000500000000000000" pitchFamily="2" charset="0"/>
              </a:rPr>
              <a:t>Prompt :</a:t>
            </a:r>
          </a:p>
          <a:p>
            <a:endParaRPr lang="en-US" dirty="0">
              <a:latin typeface="Montserrat" panose="00000500000000000000" pitchFamily="2" charset="0"/>
            </a:endParaRPr>
          </a:p>
          <a:p>
            <a:r>
              <a:rPr lang="en-US" dirty="0">
                <a:latin typeface="Montserrat" panose="00000500000000000000" pitchFamily="2" charset="0"/>
              </a:rPr>
              <a:t>"Using Playwright, generate an E2E test to ensure the product displays correctly."  </a:t>
            </a:r>
          </a:p>
          <a:p>
            <a:endParaRPr lang="en-US" dirty="0">
              <a:latin typeface="Montserrat" panose="00000500000000000000" pitchFamily="2" charset="0"/>
            </a:endParaRPr>
          </a:p>
          <a:p>
            <a:r>
              <a:rPr lang="en-US" b="1" dirty="0">
                <a:latin typeface="Montserrat" panose="00000500000000000000" pitchFamily="2" charset="0"/>
              </a:rPr>
              <a:t>Generated Test Code :</a:t>
            </a:r>
          </a:p>
          <a:p>
            <a:pPr marL="285750" indent="-285750">
              <a:buFont typeface="Arial" panose="020B0604020202020204" pitchFamily="34" charset="0"/>
              <a:buChar char="•"/>
            </a:pPr>
            <a:r>
              <a:rPr lang="en-US" dirty="0">
                <a:latin typeface="Montserrat" panose="00000500000000000000" pitchFamily="2" charset="0"/>
              </a:rPr>
              <a:t>Mocks API responses for success/error scenarios.</a:t>
            </a:r>
          </a:p>
          <a:p>
            <a:pPr marL="285750" indent="-285750">
              <a:buFont typeface="Arial" panose="020B0604020202020204" pitchFamily="34" charset="0"/>
              <a:buChar char="•"/>
            </a:pPr>
            <a:r>
              <a:rPr lang="en-US" dirty="0">
                <a:latin typeface="Montserrat" panose="00000500000000000000" pitchFamily="2" charset="0"/>
              </a:rPr>
              <a:t>Validates loading states, product details, and error messages.</a:t>
            </a:r>
          </a:p>
          <a:p>
            <a:endParaRPr lang="en-US" dirty="0">
              <a:latin typeface="Montserrat" panose="00000500000000000000" pitchFamily="2" charset="0"/>
            </a:endParaRPr>
          </a:p>
          <a:p>
            <a:endParaRPr lang="en-US" dirty="0">
              <a:latin typeface="Montserrat" panose="00000500000000000000" pitchFamily="2" charset="0"/>
            </a:endParaRPr>
          </a:p>
          <a:p>
            <a:r>
              <a:rPr lang="en-US" dirty="0">
                <a:latin typeface="Montserrat" panose="00000500000000000000" pitchFamily="2" charset="0"/>
              </a:rPr>
              <a:t>test('displays product details correctly', async ({ page }) =&gt; {  </a:t>
            </a:r>
          </a:p>
          <a:p>
            <a:r>
              <a:rPr lang="en-US" dirty="0">
                <a:latin typeface="Montserrat" panose="00000500000000000000" pitchFamily="2" charset="0"/>
              </a:rPr>
              <a:t>  await </a:t>
            </a:r>
            <a:r>
              <a:rPr lang="en-US" dirty="0" err="1">
                <a:latin typeface="Montserrat" panose="00000500000000000000" pitchFamily="2" charset="0"/>
              </a:rPr>
              <a:t>page.goto</a:t>
            </a:r>
            <a:r>
              <a:rPr lang="en-US" dirty="0">
                <a:latin typeface="Montserrat" panose="00000500000000000000" pitchFamily="2" charset="0"/>
              </a:rPr>
              <a:t>('/product/1');  </a:t>
            </a:r>
          </a:p>
          <a:p>
            <a:r>
              <a:rPr lang="en-US" dirty="0">
                <a:latin typeface="Montserrat" panose="00000500000000000000" pitchFamily="2" charset="0"/>
              </a:rPr>
              <a:t>  await expect(</a:t>
            </a:r>
            <a:r>
              <a:rPr lang="en-US" dirty="0" err="1">
                <a:latin typeface="Montserrat" panose="00000500000000000000" pitchFamily="2" charset="0"/>
              </a:rPr>
              <a:t>page.locator</a:t>
            </a:r>
            <a:r>
              <a:rPr lang="en-US" dirty="0">
                <a:latin typeface="Montserrat" panose="00000500000000000000" pitchFamily="2" charset="0"/>
              </a:rPr>
              <a:t>('h2')).</a:t>
            </a:r>
            <a:r>
              <a:rPr lang="en-US" dirty="0" err="1">
                <a:latin typeface="Montserrat" panose="00000500000000000000" pitchFamily="2" charset="0"/>
              </a:rPr>
              <a:t>toHaveText</a:t>
            </a:r>
            <a:r>
              <a:rPr lang="en-US" dirty="0">
                <a:latin typeface="Montserrat" panose="00000500000000000000" pitchFamily="2" charset="0"/>
              </a:rPr>
              <a:t>('Test Product');  </a:t>
            </a:r>
          </a:p>
          <a:p>
            <a:r>
              <a:rPr lang="en-US" dirty="0">
                <a:latin typeface="Montserrat" panose="00000500000000000000" pitchFamily="2" charset="0"/>
              </a:rPr>
              <a:t>  await expect(</a:t>
            </a:r>
            <a:r>
              <a:rPr lang="en-US" dirty="0" err="1">
                <a:latin typeface="Montserrat" panose="00000500000000000000" pitchFamily="2" charset="0"/>
              </a:rPr>
              <a:t>page.locator</a:t>
            </a:r>
            <a:r>
              <a:rPr lang="en-US" dirty="0">
                <a:latin typeface="Montserrat" panose="00000500000000000000" pitchFamily="2" charset="0"/>
              </a:rPr>
              <a:t>('text=Price: $99.99')).</a:t>
            </a:r>
            <a:r>
              <a:rPr lang="en-US" dirty="0" err="1">
                <a:latin typeface="Montserrat" panose="00000500000000000000" pitchFamily="2" charset="0"/>
              </a:rPr>
              <a:t>toBeVisible</a:t>
            </a:r>
            <a:r>
              <a:rPr lang="en-US" dirty="0">
                <a:latin typeface="Montserrat" panose="00000500000000000000" pitchFamily="2" charset="0"/>
              </a:rPr>
              <a:t>();  </a:t>
            </a:r>
          </a:p>
          <a:p>
            <a:r>
              <a:rPr lang="en-US" dirty="0">
                <a:latin typeface="Montserrat" panose="00000500000000000000" pitchFamily="2" charset="0"/>
              </a:rPr>
              <a:t>});  </a:t>
            </a:r>
          </a:p>
          <a:p>
            <a:endParaRPr lang="en-US" dirty="0">
              <a:latin typeface="Montserrat" panose="00000500000000000000" pitchFamily="2" charset="0"/>
            </a:endParaRPr>
          </a:p>
          <a:p>
            <a:r>
              <a:rPr lang="en-US" b="1" dirty="0">
                <a:latin typeface="Montserrat" panose="00000500000000000000" pitchFamily="2" charset="0"/>
              </a:rPr>
              <a:t>Framework Flexibility : </a:t>
            </a:r>
            <a:r>
              <a:rPr lang="en-US" dirty="0">
                <a:latin typeface="Montserrat" panose="00000500000000000000" pitchFamily="2" charset="0"/>
              </a:rPr>
              <a:t>Works with Selenium, Cypress, or Playwright </a:t>
            </a:r>
          </a:p>
        </p:txBody>
      </p:sp>
    </p:spTree>
    <p:extLst>
      <p:ext uri="{BB962C8B-B14F-4D97-AF65-F5344CB8AC3E}">
        <p14:creationId xmlns:p14="http://schemas.microsoft.com/office/powerpoint/2010/main" val="2755910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8A066-EDF8-9182-7EA5-216CB52D8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E00560-5D4B-0478-40FE-EEFBA4207B8F}"/>
              </a:ext>
            </a:extLst>
          </p:cNvPr>
          <p:cNvSpPr>
            <a:spLocks noGrp="1"/>
          </p:cNvSpPr>
          <p:nvPr>
            <p:ph type="title"/>
          </p:nvPr>
        </p:nvSpPr>
        <p:spPr/>
        <p:txBody>
          <a:bodyPr/>
          <a:lstStyle/>
          <a:p>
            <a:r>
              <a:rPr lang="en-US" b="0" dirty="0"/>
              <a:t>End to end tests</a:t>
            </a:r>
          </a:p>
        </p:txBody>
      </p:sp>
      <p:sp>
        <p:nvSpPr>
          <p:cNvPr id="4" name="TextBox 3">
            <a:extLst>
              <a:ext uri="{FF2B5EF4-FFF2-40B4-BE49-F238E27FC236}">
                <a16:creationId xmlns:a16="http://schemas.microsoft.com/office/drawing/2014/main" id="{EE3FCAF0-5488-115E-B7F7-553C203BBC9C}"/>
              </a:ext>
            </a:extLst>
          </p:cNvPr>
          <p:cNvSpPr txBox="1"/>
          <p:nvPr/>
        </p:nvSpPr>
        <p:spPr>
          <a:xfrm>
            <a:off x="838200" y="1582340"/>
            <a:ext cx="6094428" cy="4247317"/>
          </a:xfrm>
          <a:prstGeom prst="rect">
            <a:avLst/>
          </a:prstGeom>
          <a:noFill/>
        </p:spPr>
        <p:txBody>
          <a:bodyPr wrap="square">
            <a:spAutoFit/>
          </a:bodyPr>
          <a:lstStyle/>
          <a:p>
            <a:pPr marL="285750" indent="-285750">
              <a:buFont typeface="Arial" panose="020B0604020202020204" pitchFamily="34" charset="0"/>
              <a:buChar char="•"/>
            </a:pPr>
            <a:r>
              <a:rPr lang="en-US" b="1" dirty="0">
                <a:latin typeface="Montserrat" panose="00000500000000000000" pitchFamily="2" charset="0"/>
              </a:rPr>
              <a:t>Mock APIs : </a:t>
            </a:r>
            <a:r>
              <a:rPr lang="en-US" dirty="0">
                <a:latin typeface="Montserrat" panose="00000500000000000000" pitchFamily="2" charset="0"/>
              </a:rPr>
              <a:t>Use route mocking (as shown) to isolate frontend behavior from backend dependencies </a:t>
            </a:r>
          </a:p>
          <a:p>
            <a:pPr marL="285750" indent="-285750">
              <a:buFont typeface="Arial" panose="020B0604020202020204" pitchFamily="34" charset="0"/>
              <a:buChar char="•"/>
            </a:pPr>
            <a:r>
              <a:rPr lang="en-US" b="1" dirty="0">
                <a:latin typeface="Montserrat" panose="00000500000000000000" pitchFamily="2" charset="0"/>
              </a:rPr>
              <a:t>Validate States </a:t>
            </a:r>
            <a:r>
              <a:rPr lang="en-US" dirty="0">
                <a:latin typeface="Montserrat" panose="00000500000000000000" pitchFamily="2" charset="0"/>
              </a:rPr>
              <a:t>: Include tests for loading, success, and error states.</a:t>
            </a:r>
          </a:p>
          <a:p>
            <a:pPr marL="285750" indent="-285750">
              <a:buFont typeface="Arial" panose="020B0604020202020204" pitchFamily="34" charset="0"/>
              <a:buChar char="•"/>
            </a:pPr>
            <a:r>
              <a:rPr lang="en-US" b="1" dirty="0">
                <a:latin typeface="Montserrat" panose="00000500000000000000" pitchFamily="2" charset="0"/>
              </a:rPr>
              <a:t>Reusable Prompts </a:t>
            </a:r>
            <a:r>
              <a:rPr lang="en-US" dirty="0">
                <a:latin typeface="Montserrat" panose="00000500000000000000" pitchFamily="2" charset="0"/>
              </a:rPr>
              <a:t>: Refine prompts for framework-specific output (e.g., "Use Selenium for E2E testing").</a:t>
            </a:r>
          </a:p>
          <a:p>
            <a:endParaRPr lang="en-US" dirty="0">
              <a:latin typeface="Montserrat" panose="00000500000000000000" pitchFamily="2" charset="0"/>
            </a:endParaRPr>
          </a:p>
          <a:p>
            <a:r>
              <a:rPr lang="en-US" b="1" dirty="0">
                <a:latin typeface="Montserrat" panose="00000500000000000000" pitchFamily="2" charset="0"/>
              </a:rPr>
              <a:t>Alternative Tools :</a:t>
            </a:r>
          </a:p>
          <a:p>
            <a:pPr marL="285750" indent="-285750">
              <a:buFont typeface="Arial" panose="020B0604020202020204" pitchFamily="34" charset="0"/>
              <a:buChar char="•"/>
            </a:pPr>
            <a:r>
              <a:rPr lang="en-US" b="1" dirty="0">
                <a:latin typeface="Montserrat" panose="00000500000000000000" pitchFamily="2" charset="0"/>
              </a:rPr>
              <a:t>Selenium : </a:t>
            </a:r>
            <a:r>
              <a:rPr lang="en-US" dirty="0">
                <a:latin typeface="Montserrat" panose="00000500000000000000" pitchFamily="2" charset="0"/>
              </a:rPr>
              <a:t>Ideal for cross-browser testing </a:t>
            </a:r>
          </a:p>
          <a:p>
            <a:pPr marL="285750" indent="-285750">
              <a:buFont typeface="Arial" panose="020B0604020202020204" pitchFamily="34" charset="0"/>
              <a:buChar char="•"/>
            </a:pPr>
            <a:r>
              <a:rPr lang="en-US" b="1" dirty="0">
                <a:latin typeface="Montserrat" panose="00000500000000000000" pitchFamily="2" charset="0"/>
              </a:rPr>
              <a:t>Cypress : </a:t>
            </a:r>
            <a:r>
              <a:rPr lang="en-US" dirty="0">
                <a:latin typeface="Montserrat" panose="00000500000000000000" pitchFamily="2" charset="0"/>
              </a:rPr>
              <a:t>Excellent for real-time debugging and DOM assertions.</a:t>
            </a:r>
          </a:p>
          <a:p>
            <a:pPr marL="285750" indent="-285750">
              <a:buFont typeface="Arial" panose="020B0604020202020204" pitchFamily="34" charset="0"/>
              <a:buChar char="•"/>
            </a:pPr>
            <a:r>
              <a:rPr lang="en-US" b="1" dirty="0">
                <a:latin typeface="Montserrat" panose="00000500000000000000" pitchFamily="2" charset="0"/>
              </a:rPr>
              <a:t>Nightwatch : </a:t>
            </a:r>
            <a:r>
              <a:rPr lang="en-US" dirty="0">
                <a:latin typeface="Montserrat" panose="00000500000000000000" pitchFamily="2" charset="0"/>
              </a:rPr>
              <a:t>Simplifies test setup for Node.js projects</a:t>
            </a:r>
          </a:p>
        </p:txBody>
      </p:sp>
    </p:spTree>
    <p:extLst>
      <p:ext uri="{BB962C8B-B14F-4D97-AF65-F5344CB8AC3E}">
        <p14:creationId xmlns:p14="http://schemas.microsoft.com/office/powerpoint/2010/main" val="2281811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A6D3D-C4CB-DD5F-C2F6-9C5AB7818770}"/>
              </a:ext>
            </a:extLst>
          </p:cNvPr>
          <p:cNvSpPr>
            <a:spLocks noGrp="1"/>
          </p:cNvSpPr>
          <p:nvPr>
            <p:ph type="title"/>
          </p:nvPr>
        </p:nvSpPr>
        <p:spPr/>
        <p:txBody>
          <a:bodyPr>
            <a:normAutofit/>
          </a:bodyPr>
          <a:lstStyle/>
          <a:p>
            <a:r>
              <a:rPr lang="en-US" sz="3600" b="0" dirty="0">
                <a:latin typeface="Montserrat" panose="00000500000000000000" pitchFamily="2" charset="0"/>
              </a:rPr>
              <a:t>Test Failure</a:t>
            </a:r>
          </a:p>
        </p:txBody>
      </p:sp>
      <p:sp>
        <p:nvSpPr>
          <p:cNvPr id="4" name="TextBox 3">
            <a:extLst>
              <a:ext uri="{FF2B5EF4-FFF2-40B4-BE49-F238E27FC236}">
                <a16:creationId xmlns:a16="http://schemas.microsoft.com/office/drawing/2014/main" id="{7B62A2F0-36CE-BB88-DD0E-7A4AD89DC871}"/>
              </a:ext>
            </a:extLst>
          </p:cNvPr>
          <p:cNvSpPr txBox="1"/>
          <p:nvPr/>
        </p:nvSpPr>
        <p:spPr>
          <a:xfrm>
            <a:off x="838200" y="1986428"/>
            <a:ext cx="6094428" cy="3539430"/>
          </a:xfrm>
          <a:prstGeom prst="rect">
            <a:avLst/>
          </a:prstGeom>
          <a:noFill/>
        </p:spPr>
        <p:txBody>
          <a:bodyPr wrap="square">
            <a:spAutoFit/>
          </a:bodyPr>
          <a:lstStyle/>
          <a:p>
            <a:r>
              <a:rPr lang="en-US" sz="1400" b="1" dirty="0">
                <a:latin typeface="Montserrat" panose="00000500000000000000" pitchFamily="2" charset="0"/>
              </a:rPr>
              <a:t>Fix Failing Tests :</a:t>
            </a:r>
          </a:p>
          <a:p>
            <a:endParaRPr lang="en-US" sz="1400" b="1" dirty="0">
              <a:latin typeface="Montserrat" panose="00000500000000000000" pitchFamily="2" charset="0"/>
            </a:endParaRPr>
          </a:p>
          <a:p>
            <a:r>
              <a:rPr lang="en-US" sz="1400" dirty="0">
                <a:latin typeface="Montserrat" panose="00000500000000000000" pitchFamily="2" charset="0"/>
              </a:rPr>
              <a:t>Hover over a failing test in VS Code → Click the sparkle icon → Apply Copilot’s suggested fix </a:t>
            </a:r>
          </a:p>
          <a:p>
            <a:endParaRPr lang="en-US" sz="1400" dirty="0">
              <a:latin typeface="Montserrat" panose="00000500000000000000" pitchFamily="2" charset="0"/>
            </a:endParaRPr>
          </a:p>
          <a:p>
            <a:r>
              <a:rPr lang="en-US" sz="1400" dirty="0">
                <a:latin typeface="Montserrat" panose="00000500000000000000" pitchFamily="2" charset="0"/>
              </a:rPr>
              <a:t>Use </a:t>
            </a:r>
            <a:r>
              <a:rPr lang="en-US" sz="1400" b="1" dirty="0">
                <a:latin typeface="Montserrat" panose="00000500000000000000" pitchFamily="2" charset="0"/>
              </a:rPr>
              <a:t>/</a:t>
            </a:r>
            <a:r>
              <a:rPr lang="en-US" sz="1400" b="1" dirty="0" err="1">
                <a:latin typeface="Montserrat" panose="00000500000000000000" pitchFamily="2" charset="0"/>
              </a:rPr>
              <a:t>fixTestFailure</a:t>
            </a:r>
            <a:r>
              <a:rPr lang="en-US" sz="1400" b="1" dirty="0">
                <a:latin typeface="Montserrat" panose="00000500000000000000" pitchFamily="2" charset="0"/>
              </a:rPr>
              <a:t> </a:t>
            </a:r>
            <a:r>
              <a:rPr lang="en-US" sz="1400" dirty="0">
                <a:latin typeface="Montserrat" panose="00000500000000000000" pitchFamily="2" charset="0"/>
              </a:rPr>
              <a:t>for detailed guidance </a:t>
            </a:r>
          </a:p>
          <a:p>
            <a:endParaRPr lang="en-US" sz="1400" dirty="0">
              <a:latin typeface="Montserrat" panose="00000500000000000000" pitchFamily="2" charset="0"/>
            </a:endParaRPr>
          </a:p>
          <a:p>
            <a:r>
              <a:rPr lang="en-US" sz="1400" b="1" dirty="0">
                <a:latin typeface="Montserrat" panose="00000500000000000000" pitchFamily="2" charset="0"/>
              </a:rPr>
              <a:t>Personalize Test Generation :</a:t>
            </a:r>
          </a:p>
          <a:p>
            <a:endParaRPr lang="en-US" sz="1400" b="1" dirty="0">
              <a:latin typeface="Montserrat" panose="00000500000000000000" pitchFamily="2" charset="0"/>
            </a:endParaRPr>
          </a:p>
          <a:p>
            <a:pPr marL="285750" indent="-285750">
              <a:buFont typeface="Arial" panose="020B0604020202020204" pitchFamily="34" charset="0"/>
              <a:buChar char="•"/>
            </a:pPr>
            <a:r>
              <a:rPr lang="en-US" sz="1400" dirty="0">
                <a:latin typeface="Montserrat" panose="00000500000000000000" pitchFamily="2" charset="0"/>
              </a:rPr>
              <a:t>Provide custom instructions to Copilot, such as:</a:t>
            </a:r>
          </a:p>
          <a:p>
            <a:pPr marL="285750" indent="-285750">
              <a:buFont typeface="Arial" panose="020B0604020202020204" pitchFamily="34" charset="0"/>
              <a:buChar char="•"/>
            </a:pPr>
            <a:r>
              <a:rPr lang="en-US" sz="1400" dirty="0">
                <a:latin typeface="Montserrat" panose="00000500000000000000" pitchFamily="2" charset="0"/>
              </a:rPr>
              <a:t>Preferred frameworks (e.g., Jest, Playwright).</a:t>
            </a:r>
          </a:p>
          <a:p>
            <a:pPr marL="285750" indent="-285750">
              <a:buFont typeface="Arial" panose="020B0604020202020204" pitchFamily="34" charset="0"/>
              <a:buChar char="•"/>
            </a:pPr>
            <a:r>
              <a:rPr lang="en-US" sz="1400" dirty="0">
                <a:latin typeface="Montserrat" panose="00000500000000000000" pitchFamily="2" charset="0"/>
              </a:rPr>
              <a:t>Naming conventions (e.g., </a:t>
            </a:r>
            <a:r>
              <a:rPr lang="en-US" sz="1400" dirty="0" err="1">
                <a:latin typeface="Montserrat" panose="00000500000000000000" pitchFamily="2" charset="0"/>
              </a:rPr>
              <a:t>test_price_validation</a:t>
            </a:r>
            <a:r>
              <a:rPr lang="en-US" sz="1400" dirty="0">
                <a:latin typeface="Montserrat" panose="00000500000000000000" pitchFamily="2" charset="0"/>
              </a:rPr>
              <a:t>()).</a:t>
            </a:r>
          </a:p>
          <a:p>
            <a:pPr marL="285750" indent="-285750">
              <a:buFont typeface="Arial" panose="020B0604020202020204" pitchFamily="34" charset="0"/>
              <a:buChar char="•"/>
            </a:pPr>
            <a:r>
              <a:rPr lang="en-US" sz="1400" dirty="0">
                <a:latin typeface="Montserrat" panose="00000500000000000000" pitchFamily="2" charset="0"/>
              </a:rPr>
              <a:t>Specific patterns (e.g., parameterized tests) </a:t>
            </a:r>
          </a:p>
          <a:p>
            <a:endParaRPr lang="en-US" sz="1400" dirty="0">
              <a:latin typeface="Montserrat" panose="00000500000000000000" pitchFamily="2" charset="0"/>
            </a:endParaRPr>
          </a:p>
          <a:p>
            <a:r>
              <a:rPr lang="en-US" sz="1400" b="1" dirty="0">
                <a:latin typeface="Montserrat" panose="00000500000000000000" pitchFamily="2" charset="0"/>
              </a:rPr>
              <a:t>Agent Mode : </a:t>
            </a:r>
            <a:r>
              <a:rPr lang="en-US" sz="1400" dirty="0">
                <a:latin typeface="Montserrat" panose="00000500000000000000" pitchFamily="2" charset="0"/>
              </a:rPr>
              <a:t>Automatically rerun and fix tests after modifications </a:t>
            </a:r>
          </a:p>
          <a:p>
            <a:endParaRPr lang="en-US" sz="1400" dirty="0">
              <a:latin typeface="Montserrat" panose="00000500000000000000" pitchFamily="2" charset="0"/>
            </a:endParaRPr>
          </a:p>
        </p:txBody>
      </p:sp>
    </p:spTree>
    <p:extLst>
      <p:ext uri="{BB962C8B-B14F-4D97-AF65-F5344CB8AC3E}">
        <p14:creationId xmlns:p14="http://schemas.microsoft.com/office/powerpoint/2010/main" val="2759823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29DE-0FFD-C41B-61A3-E3E1E4AE0324}"/>
              </a:ext>
            </a:extLst>
          </p:cNvPr>
          <p:cNvSpPr>
            <a:spLocks noGrp="1"/>
          </p:cNvSpPr>
          <p:nvPr>
            <p:ph type="title"/>
          </p:nvPr>
        </p:nvSpPr>
        <p:spPr>
          <a:xfrm>
            <a:off x="640080" y="2098860"/>
            <a:ext cx="4265763" cy="1441776"/>
          </a:xfrm>
        </p:spPr>
        <p:txBody>
          <a:bodyPr anchor="t">
            <a:normAutofit fontScale="90000"/>
          </a:bodyPr>
          <a:lstStyle/>
          <a:p>
            <a:r>
              <a:rPr lang="en-US" dirty="0">
                <a:latin typeface="Montserrat" panose="00000500000000000000" pitchFamily="2" charset="0"/>
              </a:rPr>
              <a:t>Test Documentation</a:t>
            </a:r>
          </a:p>
        </p:txBody>
      </p:sp>
      <p:sp>
        <p:nvSpPr>
          <p:cNvPr id="3" name="Content Placeholder 2">
            <a:extLst>
              <a:ext uri="{FF2B5EF4-FFF2-40B4-BE49-F238E27FC236}">
                <a16:creationId xmlns:a16="http://schemas.microsoft.com/office/drawing/2014/main" id="{E1EC51B3-AB1D-4498-689D-6DFE7FE9CD6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2189857"/>
            <a:ext cx="5269831" cy="3445399"/>
          </a:xfrm>
        </p:spPr>
        <p:txBody>
          <a:bodyPr>
            <a:normAutofit/>
          </a:bodyPr>
          <a:lstStyle/>
          <a:p>
            <a:pPr marL="0" indent="0">
              <a:spcBef>
                <a:spcPts val="2500"/>
              </a:spcBef>
              <a:buNone/>
            </a:pPr>
            <a:r>
              <a:rPr lang="en-US" sz="1400" b="1"/>
              <a:t>Importance of Comments</a:t>
            </a:r>
          </a:p>
          <a:p>
            <a:pPr marL="0" lvl="1" indent="0">
              <a:buNone/>
            </a:pPr>
            <a:r>
              <a:rPr lang="en-US" sz="1400"/>
              <a:t>Explanatory comments in tests help clarify the purpose and expected outcomes, improving code readability for future developers.</a:t>
            </a:r>
          </a:p>
          <a:p>
            <a:pPr marL="0" indent="0">
              <a:spcBef>
                <a:spcPts val="2500"/>
              </a:spcBef>
              <a:buNone/>
            </a:pPr>
            <a:r>
              <a:rPr lang="en-US" sz="1400" b="1"/>
              <a:t>Role of Copilot</a:t>
            </a:r>
          </a:p>
          <a:p>
            <a:pPr marL="0" lvl="1" indent="0">
              <a:buNone/>
            </a:pPr>
            <a:r>
              <a:rPr lang="en-US" sz="1400"/>
              <a:t>Copilot assists developers by automatically adding helpful comments, streamlining the test documentation process for efficiency.</a:t>
            </a:r>
          </a:p>
        </p:txBody>
      </p:sp>
    </p:spTree>
    <p:extLst>
      <p:ext uri="{BB962C8B-B14F-4D97-AF65-F5344CB8AC3E}">
        <p14:creationId xmlns:p14="http://schemas.microsoft.com/office/powerpoint/2010/main" val="1439908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A369-BC6F-B133-D009-9A75A9FD5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4701F-E301-A720-67AB-785399B44954}"/>
              </a:ext>
            </a:extLst>
          </p:cNvPr>
          <p:cNvSpPr>
            <a:spLocks noGrp="1"/>
          </p:cNvSpPr>
          <p:nvPr>
            <p:ph type="title"/>
          </p:nvPr>
        </p:nvSpPr>
        <p:spPr/>
        <p:txBody>
          <a:bodyPr/>
          <a:lstStyle/>
          <a:p>
            <a:r>
              <a:rPr lang="en-GB" dirty="0"/>
              <a:t>06</a:t>
            </a:r>
          </a:p>
        </p:txBody>
      </p:sp>
      <p:sp>
        <p:nvSpPr>
          <p:cNvPr id="3" name="Content Placeholder 2">
            <a:extLst>
              <a:ext uri="{FF2B5EF4-FFF2-40B4-BE49-F238E27FC236}">
                <a16:creationId xmlns:a16="http://schemas.microsoft.com/office/drawing/2014/main" id="{D238A081-8629-0042-EF33-054E02B2B2CD}"/>
              </a:ext>
            </a:extLst>
          </p:cNvPr>
          <p:cNvSpPr>
            <a:spLocks noGrp="1"/>
          </p:cNvSpPr>
          <p:nvPr>
            <p:ph sz="quarter" idx="10"/>
          </p:nvPr>
        </p:nvSpPr>
        <p:spPr>
          <a:xfrm>
            <a:off x="838200" y="4007178"/>
            <a:ext cx="10379838" cy="1881557"/>
          </a:xfrm>
        </p:spPr>
        <p:txBody>
          <a:bodyPr>
            <a:normAutofit fontScale="77500" lnSpcReduction="20000"/>
          </a:bodyPr>
          <a:lstStyle/>
          <a:p>
            <a:r>
              <a:rPr lang="en-US" sz="9600" dirty="0"/>
              <a:t>Git Integration with GitHub Copilot</a:t>
            </a:r>
            <a:endParaRPr lang="en-GB" dirty="0"/>
          </a:p>
        </p:txBody>
      </p:sp>
    </p:spTree>
    <p:extLst>
      <p:ext uri="{BB962C8B-B14F-4D97-AF65-F5344CB8AC3E}">
        <p14:creationId xmlns:p14="http://schemas.microsoft.com/office/powerpoint/2010/main" val="261664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D1DC-78AD-085C-8519-8D236E194AD3}"/>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Interacting with Git Repositories</a:t>
            </a:r>
          </a:p>
        </p:txBody>
      </p:sp>
      <p:pic>
        <p:nvPicPr>
          <p:cNvPr id="5" name="Content Placeholder 4" descr="DNA code on large LED screen">
            <a:extLst>
              <a:ext uri="{FF2B5EF4-FFF2-40B4-BE49-F238E27FC236}">
                <a16:creationId xmlns:a16="http://schemas.microsoft.com/office/drawing/2014/main" id="{E96AFADC-D07B-4FCA-9807-D9EBA494F6C4}"/>
              </a:ext>
            </a:extLst>
          </p:cNvPr>
          <p:cNvPicPr>
            <a:picLocks noGrp="1" noChangeAspect="1"/>
          </p:cNvPicPr>
          <p:nvPr>
            <p:ph sz="half" idx="1"/>
          </p:nvPr>
        </p:nvPicPr>
        <p:blipFill>
          <a:blip r:embed="rId3"/>
          <a:srcRect r="44994"/>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6CEE6851-2132-CB2C-91EF-03C6AA3EA85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Initializing and Cloning Repositories</a:t>
            </a:r>
          </a:p>
          <a:p>
            <a:pPr marL="0" lvl="1" indent="0">
              <a:buNone/>
            </a:pPr>
            <a:r>
              <a:rPr lang="en-US" sz="1400"/>
              <a:t>Use commands like 'git init' and 'git clone ' to set up your Git repositories effectively.</a:t>
            </a:r>
          </a:p>
          <a:p>
            <a:pPr marL="0" indent="0">
              <a:spcBef>
                <a:spcPts val="2500"/>
              </a:spcBef>
              <a:buNone/>
            </a:pPr>
            <a:r>
              <a:rPr lang="en-US" sz="1400" b="1"/>
              <a:t>Tracking Changes</a:t>
            </a:r>
          </a:p>
          <a:p>
            <a:pPr marL="0" lvl="1" indent="0">
              <a:buNone/>
            </a:pPr>
            <a:r>
              <a:rPr lang="en-US" sz="1400"/>
              <a:t>Track your changes and back them up to GitHub using commands like 'git add .', 'git commit', and 'git push'.</a:t>
            </a:r>
          </a:p>
          <a:p>
            <a:pPr marL="0" indent="0">
              <a:spcBef>
                <a:spcPts val="2500"/>
              </a:spcBef>
              <a:buNone/>
            </a:pPr>
            <a:r>
              <a:rPr lang="en-US" sz="1400" b="1"/>
              <a:t>Branch Management</a:t>
            </a:r>
          </a:p>
          <a:p>
            <a:pPr marL="0" lvl="1" indent="0">
              <a:buNone/>
            </a:pPr>
            <a:r>
              <a:rPr lang="en-US" sz="1400"/>
              <a:t>Manage branches by creating and switching them using commands like 'git checkout -b '.</a:t>
            </a:r>
          </a:p>
        </p:txBody>
      </p:sp>
    </p:spTree>
    <p:extLst>
      <p:ext uri="{BB962C8B-B14F-4D97-AF65-F5344CB8AC3E}">
        <p14:creationId xmlns:p14="http://schemas.microsoft.com/office/powerpoint/2010/main" val="4023525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D311-8921-87E2-A303-B6AD2E6708EF}"/>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Comparing Changes</a:t>
            </a:r>
          </a:p>
        </p:txBody>
      </p:sp>
      <p:pic>
        <p:nvPicPr>
          <p:cNvPr id="5" name="Content Placeholder 4" descr="4K Resolution">
            <a:extLst>
              <a:ext uri="{FF2B5EF4-FFF2-40B4-BE49-F238E27FC236}">
                <a16:creationId xmlns:a16="http://schemas.microsoft.com/office/drawing/2014/main" id="{5037EAFB-9238-424F-AD9E-756517A916FA}"/>
              </a:ext>
            </a:extLst>
          </p:cNvPr>
          <p:cNvPicPr>
            <a:picLocks noGrp="1" noChangeAspect="1"/>
          </p:cNvPicPr>
          <p:nvPr>
            <p:ph sz="half" idx="1"/>
          </p:nvPr>
        </p:nvPicPr>
        <p:blipFill>
          <a:blip r:embed="rId3"/>
          <a:srcRect l="26636" r="26958"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B60E2BF5-F7F4-5F06-F53B-23A63DE7C3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Using Git Diff</a:t>
            </a:r>
          </a:p>
          <a:p>
            <a:pPr marL="0" lvl="1" indent="0">
              <a:buNone/>
            </a:pPr>
            <a:r>
              <a:rPr lang="en-US" sz="1400"/>
              <a:t>Utilize `git diff` in the terminal to compare changes in your working tree against specific commits.</a:t>
            </a:r>
          </a:p>
          <a:p>
            <a:pPr marL="0" indent="0">
              <a:spcBef>
                <a:spcPts val="2500"/>
              </a:spcBef>
              <a:buNone/>
            </a:pPr>
            <a:r>
              <a:rPr lang="en-US" sz="1400" b="1"/>
              <a:t>GitHub Insights</a:t>
            </a:r>
          </a:p>
          <a:p>
            <a:pPr marL="0" lvl="1" indent="0">
              <a:buNone/>
            </a:pPr>
            <a:r>
              <a:rPr lang="en-US" sz="1400"/>
              <a:t>Access the 'Insights' tab on GitHub to review file-by-file diffs and commit history for better tracking.</a:t>
            </a:r>
          </a:p>
          <a:p>
            <a:pPr marL="0" indent="0">
              <a:spcBef>
                <a:spcPts val="2500"/>
              </a:spcBef>
              <a:buNone/>
            </a:pPr>
            <a:r>
              <a:rPr lang="en-US" sz="1400" b="1"/>
              <a:t>Visual Studio Integration</a:t>
            </a:r>
          </a:p>
          <a:p>
            <a:pPr marL="0" lvl="1" indent="0">
              <a:buNone/>
            </a:pPr>
            <a:r>
              <a:rPr lang="en-US" sz="1400"/>
              <a:t>Open the Git Repository Window in Visual Studio to inspect changes, resolve conflicts, or stage files efficiently.</a:t>
            </a:r>
          </a:p>
        </p:txBody>
      </p:sp>
    </p:spTree>
    <p:extLst>
      <p:ext uri="{BB962C8B-B14F-4D97-AF65-F5344CB8AC3E}">
        <p14:creationId xmlns:p14="http://schemas.microsoft.com/office/powerpoint/2010/main" val="340096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D4540-A123-57F9-6F74-4B597958BA22}"/>
              </a:ext>
            </a:extLst>
          </p:cNvPr>
          <p:cNvSpPr>
            <a:spLocks noGrp="1"/>
          </p:cNvSpPr>
          <p:nvPr>
            <p:ph type="title"/>
          </p:nvPr>
        </p:nvSpPr>
        <p:spPr>
          <a:xfrm>
            <a:off x="640080" y="914400"/>
            <a:ext cx="3412998" cy="1839433"/>
          </a:xfrm>
        </p:spPr>
        <p:txBody>
          <a:bodyPr>
            <a:normAutofit/>
          </a:bodyPr>
          <a:lstStyle/>
          <a:p>
            <a:r>
              <a:rPr lang="en-US" sz="3600"/>
              <a:t>Key Features</a:t>
            </a:r>
          </a:p>
        </p:txBody>
      </p:sp>
      <p:sp>
        <p:nvSpPr>
          <p:cNvPr id="3" name="Content Placeholder 2">
            <a:extLst>
              <a:ext uri="{FF2B5EF4-FFF2-40B4-BE49-F238E27FC236}">
                <a16:creationId xmlns:a16="http://schemas.microsoft.com/office/drawing/2014/main" id="{A1DB6705-CDF3-554F-937B-A58097DDAC12}"/>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2670" y="1014984"/>
            <a:ext cx="7029274" cy="5314686"/>
          </a:xfrm>
        </p:spPr>
        <p:txBody>
          <a:bodyPr>
            <a:normAutofit/>
          </a:bodyPr>
          <a:lstStyle/>
          <a:p>
            <a:pPr marL="0" indent="0">
              <a:lnSpc>
                <a:spcPct val="110000"/>
              </a:lnSpc>
              <a:spcBef>
                <a:spcPts val="2500"/>
              </a:spcBef>
              <a:buNone/>
            </a:pPr>
            <a:r>
              <a:rPr lang="en-US" sz="1400" b="1"/>
              <a:t>Inline Code Completion</a:t>
            </a:r>
          </a:p>
          <a:p>
            <a:pPr marL="0" lvl="1" indent="0">
              <a:lnSpc>
                <a:spcPct val="110000"/>
              </a:lnSpc>
              <a:buNone/>
            </a:pPr>
            <a:r>
              <a:rPr lang="en-US" sz="1400"/>
              <a:t>Provides inline code suggestions as ghost text, enhancing the coding experience by reducing keystrokes.</a:t>
            </a:r>
          </a:p>
          <a:p>
            <a:pPr marL="0" indent="0">
              <a:lnSpc>
                <a:spcPct val="110000"/>
              </a:lnSpc>
              <a:spcBef>
                <a:spcPts val="2500"/>
              </a:spcBef>
              <a:buNone/>
            </a:pPr>
            <a:r>
              <a:rPr lang="en-US" sz="1400" b="1"/>
              <a:t>Whole Function Suggestions</a:t>
            </a:r>
          </a:p>
          <a:p>
            <a:pPr marL="0" lvl="1" indent="0">
              <a:lnSpc>
                <a:spcPct val="110000"/>
              </a:lnSpc>
              <a:buNone/>
            </a:pPr>
            <a:r>
              <a:rPr lang="en-US" sz="1400"/>
              <a:t>Offers complete function suggestions based on comments or headers, streamlining the coding process.</a:t>
            </a:r>
          </a:p>
          <a:p>
            <a:pPr marL="0" indent="0">
              <a:lnSpc>
                <a:spcPct val="110000"/>
              </a:lnSpc>
              <a:spcBef>
                <a:spcPts val="2500"/>
              </a:spcBef>
              <a:buNone/>
            </a:pPr>
            <a:r>
              <a:rPr lang="en-US" sz="1400" b="1"/>
              <a:t>Repetitive Code Generation</a:t>
            </a:r>
          </a:p>
          <a:p>
            <a:pPr marL="0" lvl="1" indent="0">
              <a:lnSpc>
                <a:spcPct val="110000"/>
              </a:lnSpc>
              <a:buNone/>
            </a:pPr>
            <a:r>
              <a:rPr lang="en-US" sz="1400"/>
              <a:t>Automates the generation of repetitive code like getters and boilerplate, saving time and effort.</a:t>
            </a:r>
          </a:p>
          <a:p>
            <a:pPr marL="0" indent="0">
              <a:lnSpc>
                <a:spcPct val="110000"/>
              </a:lnSpc>
              <a:spcBef>
                <a:spcPts val="2500"/>
              </a:spcBef>
              <a:buNone/>
            </a:pPr>
            <a:r>
              <a:rPr lang="en-US" sz="1400" b="1"/>
              <a:t>Algorithm Implementation Support</a:t>
            </a:r>
          </a:p>
          <a:p>
            <a:pPr marL="0" lvl="1" indent="0">
              <a:lnSpc>
                <a:spcPct val="110000"/>
              </a:lnSpc>
              <a:buNone/>
            </a:pPr>
            <a:r>
              <a:rPr lang="en-US" sz="1400"/>
              <a:t>Assists developers in implementing algorithms effectively, providing guidance and suggestions.</a:t>
            </a:r>
          </a:p>
          <a:p>
            <a:pPr marL="0" indent="0">
              <a:lnSpc>
                <a:spcPct val="110000"/>
              </a:lnSpc>
              <a:spcBef>
                <a:spcPts val="2500"/>
              </a:spcBef>
              <a:buNone/>
            </a:pPr>
            <a:r>
              <a:rPr lang="en-US" sz="1400" b="1"/>
              <a:t>Refactoring Suggestions</a:t>
            </a:r>
          </a:p>
          <a:p>
            <a:pPr marL="0" lvl="1" indent="0">
              <a:lnSpc>
                <a:spcPct val="110000"/>
              </a:lnSpc>
              <a:buNone/>
            </a:pPr>
            <a:r>
              <a:rPr lang="en-US" sz="1400"/>
              <a:t>Gives refactoring suggestions via Copilot Chat, improving code quality and maintainability.</a:t>
            </a:r>
          </a:p>
        </p:txBody>
      </p:sp>
    </p:spTree>
    <p:extLst>
      <p:ext uri="{BB962C8B-B14F-4D97-AF65-F5344CB8AC3E}">
        <p14:creationId xmlns:p14="http://schemas.microsoft.com/office/powerpoint/2010/main" val="3210942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71AC-9127-5709-626F-6C383BCCBC75}"/>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Creating Pull Requests (PRs)</a:t>
            </a:r>
          </a:p>
        </p:txBody>
      </p:sp>
      <p:pic>
        <p:nvPicPr>
          <p:cNvPr id="5" name="Content Placeholder 4" descr="4K Resolution">
            <a:extLst>
              <a:ext uri="{FF2B5EF4-FFF2-40B4-BE49-F238E27FC236}">
                <a16:creationId xmlns:a16="http://schemas.microsoft.com/office/drawing/2014/main" id="{C1988E8E-CA6F-4D21-A479-7385909FDB6B}"/>
              </a:ext>
            </a:extLst>
          </p:cNvPr>
          <p:cNvPicPr>
            <a:picLocks noGrp="1" noChangeAspect="1"/>
          </p:cNvPicPr>
          <p:nvPr>
            <p:ph sz="half" idx="1"/>
          </p:nvPr>
        </p:nvPicPr>
        <p:blipFill>
          <a:blip r:embed="rId3"/>
          <a:stretch>
            <a:fillRect/>
          </a:stretch>
        </p:blipFill>
        <p:spPr>
          <a:xfrm>
            <a:off x="526099" y="2554784"/>
            <a:ext cx="5211762" cy="2931616"/>
          </a:xfrm>
          <a:prstGeom prst="rect">
            <a:avLst/>
          </a:prstGeom>
        </p:spPr>
      </p:pic>
      <p:sp>
        <p:nvSpPr>
          <p:cNvPr id="4" name="Content Placeholder 3">
            <a:extLst>
              <a:ext uri="{FF2B5EF4-FFF2-40B4-BE49-F238E27FC236}">
                <a16:creationId xmlns:a16="http://schemas.microsoft.com/office/drawing/2014/main" id="{37751175-A07A-9EED-BF7C-5FE41795254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77939" y="2468880"/>
            <a:ext cx="5737860" cy="3666980"/>
          </a:xfrm>
        </p:spPr>
        <p:txBody>
          <a:bodyPr>
            <a:normAutofit/>
          </a:bodyPr>
          <a:lstStyle/>
          <a:p>
            <a:pPr marL="0" indent="0">
              <a:spcBef>
                <a:spcPts val="2500"/>
              </a:spcBef>
              <a:buNone/>
            </a:pPr>
            <a:r>
              <a:rPr lang="en-US" sz="1400" b="1" dirty="0"/>
              <a:t>Manual PR Creation</a:t>
            </a:r>
          </a:p>
          <a:p>
            <a:pPr marL="0" lvl="1" indent="0">
              <a:buNone/>
            </a:pPr>
            <a:r>
              <a:rPr lang="en-US" sz="1400" dirty="0"/>
              <a:t>Learn how to create pull requests manually by pushing changes and using GitHub's interface effectively.</a:t>
            </a:r>
          </a:p>
          <a:p>
            <a:pPr marL="0" indent="0">
              <a:spcBef>
                <a:spcPts val="2500"/>
              </a:spcBef>
              <a:buNone/>
            </a:pPr>
            <a:r>
              <a:rPr lang="en-US" sz="1400" b="1" dirty="0"/>
              <a:t>Visual Studio Shortcut</a:t>
            </a:r>
          </a:p>
          <a:p>
            <a:pPr marL="0" lvl="1" indent="0">
              <a:buNone/>
            </a:pPr>
            <a:r>
              <a:rPr lang="en-US" sz="1400" dirty="0"/>
              <a:t>Utilize the Visual Studio shortcut to create a new pull request quickly without navigating away from the IDE.</a:t>
            </a:r>
          </a:p>
          <a:p>
            <a:pPr marL="0" indent="0">
              <a:spcBef>
                <a:spcPts val="2500"/>
              </a:spcBef>
              <a:buNone/>
            </a:pPr>
            <a:r>
              <a:rPr lang="en-US" sz="1400" b="1" dirty="0"/>
              <a:t>Using GitHub Copilot</a:t>
            </a:r>
          </a:p>
          <a:p>
            <a:pPr marL="0" lvl="1" indent="0">
              <a:buNone/>
            </a:pPr>
            <a:r>
              <a:rPr lang="en-US" sz="1400" dirty="0"/>
              <a:t>Enhance your workflow by using GitHub Copilot to automatically generate summaries for pull requests.</a:t>
            </a:r>
          </a:p>
        </p:txBody>
      </p:sp>
    </p:spTree>
    <p:extLst>
      <p:ext uri="{BB962C8B-B14F-4D97-AF65-F5344CB8AC3E}">
        <p14:creationId xmlns:p14="http://schemas.microsoft.com/office/powerpoint/2010/main" val="2099903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8CD58-4AB4-08F4-4D71-3AEC9DC47E63}"/>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Reviewing and Merging PRs</a:t>
            </a:r>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91A6A60A-BBDA-4F6B-837F-63A543AB107B}"/>
              </a:ext>
            </a:extLst>
          </p:cNvPr>
          <p:cNvPicPr>
            <a:picLocks noGrp="1" noChangeAspect="1"/>
          </p:cNvPicPr>
          <p:nvPr>
            <p:ph sz="half" idx="1"/>
          </p:nvPr>
        </p:nvPicPr>
        <p:blipFill>
          <a:blip r:embed="rId3"/>
          <a:stretch>
            <a:fillRect/>
          </a:stretch>
        </p:blipFill>
        <p:spPr>
          <a:xfrm>
            <a:off x="510809" y="2468880"/>
            <a:ext cx="5211762" cy="2931616"/>
          </a:xfrm>
          <a:prstGeom prst="rect">
            <a:avLst/>
          </a:prstGeom>
        </p:spPr>
      </p:pic>
      <p:sp>
        <p:nvSpPr>
          <p:cNvPr id="4" name="Content Placeholder 3">
            <a:extLst>
              <a:ext uri="{FF2B5EF4-FFF2-40B4-BE49-F238E27FC236}">
                <a16:creationId xmlns:a16="http://schemas.microsoft.com/office/drawing/2014/main" id="{C1A565D4-3C84-560E-6543-1D168C6A66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316480"/>
            <a:ext cx="5737860" cy="3666980"/>
          </a:xfrm>
        </p:spPr>
        <p:txBody>
          <a:bodyPr>
            <a:normAutofit/>
          </a:bodyPr>
          <a:lstStyle/>
          <a:p>
            <a:pPr marL="0" indent="0">
              <a:spcBef>
                <a:spcPts val="2500"/>
              </a:spcBef>
              <a:buNone/>
            </a:pPr>
            <a:r>
              <a:rPr lang="en-US" sz="1400" b="1" dirty="0"/>
              <a:t>Sync Repositories</a:t>
            </a:r>
          </a:p>
          <a:p>
            <a:pPr marL="0" lvl="1" indent="0">
              <a:buNone/>
            </a:pPr>
            <a:r>
              <a:rPr lang="en-US" sz="1400" dirty="0"/>
              <a:t>Utilize GitHub’s PR interface to ensure all changes are verified across branches before proceeding to merge.</a:t>
            </a:r>
          </a:p>
          <a:p>
            <a:pPr marL="0" indent="0">
              <a:spcBef>
                <a:spcPts val="2500"/>
              </a:spcBef>
              <a:buNone/>
            </a:pPr>
            <a:r>
              <a:rPr lang="en-US" sz="1400" b="1" dirty="0"/>
              <a:t>Automated Checks</a:t>
            </a:r>
          </a:p>
          <a:p>
            <a:pPr marL="0" lvl="1" indent="0">
              <a:buNone/>
            </a:pPr>
            <a:r>
              <a:rPr lang="en-US" sz="1400" dirty="0"/>
              <a:t>Set up default Build/Run/Test commands in Copilot Workspace to automate PR validation and ensure code quality.</a:t>
            </a:r>
          </a:p>
          <a:p>
            <a:pPr marL="0" indent="0">
              <a:spcBef>
                <a:spcPts val="2500"/>
              </a:spcBef>
              <a:buNone/>
            </a:pPr>
            <a:r>
              <a:rPr lang="en-US" sz="1400" b="1" dirty="0"/>
              <a:t>Merge Conflicts</a:t>
            </a:r>
          </a:p>
          <a:p>
            <a:pPr marL="0" lvl="1" indent="0">
              <a:buNone/>
            </a:pPr>
            <a:r>
              <a:rPr lang="en-US" sz="1400" dirty="0"/>
              <a:t>Resolve merge conflicts efficiently using Visual Studio’s Git tools or the terminal commands like git merge and git rebase.</a:t>
            </a:r>
          </a:p>
        </p:txBody>
      </p:sp>
    </p:spTree>
    <p:extLst>
      <p:ext uri="{BB962C8B-B14F-4D97-AF65-F5344CB8AC3E}">
        <p14:creationId xmlns:p14="http://schemas.microsoft.com/office/powerpoint/2010/main" val="2590645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1CF1-4D3C-9D7A-8B68-3CF0987C7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EC8BC7-D068-AB93-9E02-F0FEE6C75028}"/>
              </a:ext>
            </a:extLst>
          </p:cNvPr>
          <p:cNvSpPr>
            <a:spLocks noGrp="1"/>
          </p:cNvSpPr>
          <p:nvPr>
            <p:ph type="title"/>
          </p:nvPr>
        </p:nvSpPr>
        <p:spPr/>
        <p:txBody>
          <a:bodyPr/>
          <a:lstStyle/>
          <a:p>
            <a:r>
              <a:rPr lang="en-GB" dirty="0"/>
              <a:t>07</a:t>
            </a:r>
          </a:p>
        </p:txBody>
      </p:sp>
      <p:sp>
        <p:nvSpPr>
          <p:cNvPr id="3" name="Content Placeholder 2">
            <a:extLst>
              <a:ext uri="{FF2B5EF4-FFF2-40B4-BE49-F238E27FC236}">
                <a16:creationId xmlns:a16="http://schemas.microsoft.com/office/drawing/2014/main" id="{7B69CE13-845D-EBE6-56EB-B6B04ED93420}"/>
              </a:ext>
            </a:extLst>
          </p:cNvPr>
          <p:cNvSpPr>
            <a:spLocks noGrp="1"/>
          </p:cNvSpPr>
          <p:nvPr>
            <p:ph sz="quarter" idx="10"/>
          </p:nvPr>
        </p:nvSpPr>
        <p:spPr>
          <a:xfrm>
            <a:off x="838200" y="4397471"/>
            <a:ext cx="10379838" cy="1881557"/>
          </a:xfrm>
        </p:spPr>
        <p:txBody>
          <a:bodyPr>
            <a:normAutofit fontScale="85000" lnSpcReduction="20000"/>
          </a:bodyPr>
          <a:lstStyle/>
          <a:p>
            <a:r>
              <a:rPr lang="en-US" sz="9600" dirty="0"/>
              <a:t>GitHub Workflows in VS Code</a:t>
            </a:r>
            <a:endParaRPr lang="en-GB" dirty="0"/>
          </a:p>
        </p:txBody>
      </p:sp>
    </p:spTree>
    <p:extLst>
      <p:ext uri="{BB962C8B-B14F-4D97-AF65-F5344CB8AC3E}">
        <p14:creationId xmlns:p14="http://schemas.microsoft.com/office/powerpoint/2010/main" val="925994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4A33-D6DE-05B0-9E4F-ADA4554F121E}"/>
              </a:ext>
            </a:extLst>
          </p:cNvPr>
          <p:cNvSpPr>
            <a:spLocks noGrp="1"/>
          </p:cNvSpPr>
          <p:nvPr>
            <p:ph type="title"/>
          </p:nvPr>
        </p:nvSpPr>
        <p:spPr>
          <a:xfrm>
            <a:off x="640080" y="1371601"/>
            <a:ext cx="4297680" cy="1789608"/>
          </a:xfrm>
        </p:spPr>
        <p:txBody>
          <a:bodyPr vert="horz" lIns="91440" tIns="45720" rIns="91440" bIns="45720" rtlCol="0" anchor="t">
            <a:normAutofit/>
          </a:bodyPr>
          <a:lstStyle/>
          <a:p>
            <a:r>
              <a:rPr lang="en-US"/>
              <a:t>Features</a:t>
            </a:r>
          </a:p>
        </p:txBody>
      </p:sp>
      <p:pic>
        <p:nvPicPr>
          <p:cNvPr id="5" name="Content Placeholder 4" descr="Social media and people 4K">
            <a:extLst>
              <a:ext uri="{FF2B5EF4-FFF2-40B4-BE49-F238E27FC236}">
                <a16:creationId xmlns:a16="http://schemas.microsoft.com/office/drawing/2014/main" id="{4052620E-B708-4BC4-8C8A-61983469838B}"/>
              </a:ext>
            </a:extLst>
          </p:cNvPr>
          <p:cNvPicPr>
            <a:picLocks noGrp="1" noChangeAspect="1"/>
          </p:cNvPicPr>
          <p:nvPr>
            <p:ph sz="half" idx="1"/>
          </p:nvPr>
        </p:nvPicPr>
        <p:blipFill>
          <a:blip r:embed="rId3"/>
          <a:stretch>
            <a:fillRect/>
          </a:stretch>
        </p:blipFill>
        <p:spPr>
          <a:xfrm>
            <a:off x="716280" y="3921626"/>
            <a:ext cx="4224528" cy="2376297"/>
          </a:xfrm>
          <a:prstGeom prst="rect">
            <a:avLst/>
          </a:prstGeom>
        </p:spPr>
      </p:pic>
      <p:sp>
        <p:nvSpPr>
          <p:cNvPr id="4" name="Content Placeholder 3">
            <a:extLst>
              <a:ext uri="{FF2B5EF4-FFF2-40B4-BE49-F238E27FC236}">
                <a16:creationId xmlns:a16="http://schemas.microsoft.com/office/drawing/2014/main" id="{3C77ABCD-B586-FAAD-AE7E-D4B33F7847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371601"/>
            <a:ext cx="5888736" cy="4926323"/>
          </a:xfrm>
        </p:spPr>
        <p:txBody>
          <a:bodyPr>
            <a:normAutofit/>
          </a:bodyPr>
          <a:lstStyle/>
          <a:p>
            <a:pPr marL="0" indent="0">
              <a:spcBef>
                <a:spcPts val="2500"/>
              </a:spcBef>
              <a:buNone/>
            </a:pPr>
            <a:r>
              <a:rPr lang="en-US" sz="1400" b="1"/>
              <a:t>Auto-suggest Commit Messages</a:t>
            </a:r>
          </a:p>
          <a:p>
            <a:pPr marL="0" lvl="1" indent="0">
              <a:buNone/>
            </a:pPr>
            <a:r>
              <a:rPr lang="en-US" sz="1400"/>
              <a:t>The auto-suggest feature enhances productivity by providing relevant commit message suggestions based on code changes.</a:t>
            </a:r>
          </a:p>
          <a:p>
            <a:pPr marL="0" indent="0">
              <a:spcBef>
                <a:spcPts val="2500"/>
              </a:spcBef>
              <a:buNone/>
            </a:pPr>
            <a:r>
              <a:rPr lang="en-US" sz="1400" b="1"/>
              <a:t>Compare Changes</a:t>
            </a:r>
          </a:p>
          <a:p>
            <a:pPr marL="0" lvl="1" indent="0">
              <a:buNone/>
            </a:pPr>
            <a:r>
              <a:rPr lang="en-US" sz="1400"/>
              <a:t>VS Code allows users to compare changes visually, making it easier to understand differences between versions.</a:t>
            </a:r>
          </a:p>
          <a:p>
            <a:pPr marL="0" indent="0">
              <a:spcBef>
                <a:spcPts val="2500"/>
              </a:spcBef>
              <a:buNone/>
            </a:pPr>
            <a:r>
              <a:rPr lang="en-US" sz="1400" b="1"/>
              <a:t>Create Pull Requests</a:t>
            </a:r>
          </a:p>
          <a:p>
            <a:pPr marL="0" lvl="1" indent="0">
              <a:buNone/>
            </a:pPr>
            <a:r>
              <a:rPr lang="en-US" sz="1400"/>
              <a:t>The platform suggests titles and descriptions when creating pull requests, streamlining the review process.</a:t>
            </a:r>
          </a:p>
          <a:p>
            <a:pPr marL="0" indent="0">
              <a:spcBef>
                <a:spcPts val="2500"/>
              </a:spcBef>
              <a:buNone/>
            </a:pPr>
            <a:r>
              <a:rPr lang="en-US" sz="1400" b="1"/>
              <a:t>Copilot Chat Feature</a:t>
            </a:r>
          </a:p>
          <a:p>
            <a:pPr marL="0" lvl="1" indent="0">
              <a:buNone/>
            </a:pPr>
            <a:r>
              <a:rPr lang="en-US" sz="1400"/>
              <a:t>Copilot Chat can summarize or explain code differences, aiding developers in understanding changes effectively.</a:t>
            </a:r>
          </a:p>
        </p:txBody>
      </p:sp>
    </p:spTree>
    <p:extLst>
      <p:ext uri="{BB962C8B-B14F-4D97-AF65-F5344CB8AC3E}">
        <p14:creationId xmlns:p14="http://schemas.microsoft.com/office/powerpoint/2010/main" val="830496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1FDC-C516-095B-D1F8-519553EAE338}"/>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Demonstration Suggestions</a:t>
            </a:r>
          </a:p>
        </p:txBody>
      </p:sp>
      <p:pic>
        <p:nvPicPr>
          <p:cNvPr id="5" name="Content Placeholder 4" descr="Login web form">
            <a:extLst>
              <a:ext uri="{FF2B5EF4-FFF2-40B4-BE49-F238E27FC236}">
                <a16:creationId xmlns:a16="http://schemas.microsoft.com/office/drawing/2014/main" id="{92B2A93B-9470-4C1A-BF9E-0048D81A1E46}"/>
              </a:ext>
            </a:extLst>
          </p:cNvPr>
          <p:cNvPicPr>
            <a:picLocks noGrp="1" noChangeAspect="1"/>
          </p:cNvPicPr>
          <p:nvPr>
            <p:ph sz="half" idx="1"/>
          </p:nvPr>
        </p:nvPicPr>
        <p:blipFill>
          <a:blip r:embed="rId3"/>
          <a:srcRect l="5698" r="440" b="-2"/>
          <a:stretch/>
        </p:blipFill>
        <p:spPr>
          <a:xfrm>
            <a:off x="1" y="2613892"/>
            <a:ext cx="4946906" cy="3689359"/>
          </a:xfrm>
          <a:prstGeom prst="rect">
            <a:avLst/>
          </a:prstGeom>
        </p:spPr>
      </p:pic>
      <p:sp>
        <p:nvSpPr>
          <p:cNvPr id="4" name="Content Placeholder 3">
            <a:extLst>
              <a:ext uri="{FF2B5EF4-FFF2-40B4-BE49-F238E27FC236}">
                <a16:creationId xmlns:a16="http://schemas.microsoft.com/office/drawing/2014/main" id="{3B70D575-7658-F879-163C-ED7C5CE6DA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Committing Changes</a:t>
            </a:r>
          </a:p>
          <a:p>
            <a:pPr marL="0" lvl="1" indent="0">
              <a:buNone/>
            </a:pPr>
            <a:r>
              <a:rPr lang="en-US" sz="1400"/>
              <a:t>Demonstrate modifying a line of code and using Copilot to assist with commit messages.</a:t>
            </a:r>
          </a:p>
          <a:p>
            <a:pPr marL="0" indent="0">
              <a:spcBef>
                <a:spcPts val="2500"/>
              </a:spcBef>
              <a:buNone/>
            </a:pPr>
            <a:r>
              <a:rPr lang="en-US" sz="1400" b="1"/>
              <a:t>Comparing Changes</a:t>
            </a:r>
          </a:p>
          <a:p>
            <a:pPr marL="0" lvl="1" indent="0">
              <a:buNone/>
            </a:pPr>
            <a:r>
              <a:rPr lang="en-US" sz="1400"/>
              <a:t>Show how to compare modified files and view differences in the code using the diff viewer.</a:t>
            </a:r>
          </a:p>
          <a:p>
            <a:pPr marL="0" indent="0">
              <a:spcBef>
                <a:spcPts val="2500"/>
              </a:spcBef>
              <a:buNone/>
            </a:pPr>
            <a:r>
              <a:rPr lang="en-US" sz="1400" b="1"/>
              <a:t>Creating a Pull Request</a:t>
            </a:r>
          </a:p>
          <a:p>
            <a:pPr marL="0" lvl="1" indent="0">
              <a:buNone/>
            </a:pPr>
            <a:r>
              <a:rPr lang="en-US" sz="1400"/>
              <a:t>Illustrate the process of creating a pull request in GitHub with Copilot's suggestions for title and description.</a:t>
            </a:r>
          </a:p>
          <a:p>
            <a:pPr marL="0" indent="0">
              <a:spcBef>
                <a:spcPts val="2500"/>
              </a:spcBef>
              <a:buNone/>
            </a:pPr>
            <a:r>
              <a:rPr lang="en-US" sz="1400" b="1"/>
              <a:t>Reviewing Diffs with Copilot Chat</a:t>
            </a:r>
          </a:p>
          <a:p>
            <a:pPr marL="0" lvl="1" indent="0">
              <a:buNone/>
            </a:pPr>
            <a:r>
              <a:rPr lang="en-US" sz="1400"/>
              <a:t>Demonstrate the use of Copilot Chat to explain code changes in the diff view.</a:t>
            </a:r>
          </a:p>
        </p:txBody>
      </p:sp>
    </p:spTree>
    <p:extLst>
      <p:ext uri="{BB962C8B-B14F-4D97-AF65-F5344CB8AC3E}">
        <p14:creationId xmlns:p14="http://schemas.microsoft.com/office/powerpoint/2010/main" val="2009389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1589-DA05-3223-CD49-AD5192C54BC9}"/>
              </a:ext>
            </a:extLst>
          </p:cNvPr>
          <p:cNvSpPr>
            <a:spLocks noGrp="1"/>
          </p:cNvSpPr>
          <p:nvPr>
            <p:ph type="title"/>
          </p:nvPr>
        </p:nvSpPr>
        <p:spPr>
          <a:xfrm>
            <a:off x="640080" y="914400"/>
            <a:ext cx="3412998" cy="1839433"/>
          </a:xfrm>
        </p:spPr>
        <p:txBody>
          <a:bodyPr>
            <a:normAutofit/>
          </a:bodyPr>
          <a:lstStyle/>
          <a:p>
            <a:r>
              <a:rPr lang="en-US" sz="3600"/>
              <a:t>Best Practices</a:t>
            </a:r>
          </a:p>
        </p:txBody>
      </p:sp>
      <p:graphicFrame>
        <p:nvGraphicFramePr>
          <p:cNvPr id="4" name="Content Placeholder 3">
            <a:extLst>
              <a:ext uri="{FF2B5EF4-FFF2-40B4-BE49-F238E27FC236}">
                <a16:creationId xmlns:a16="http://schemas.microsoft.com/office/drawing/2014/main" id="{A74398D5-8F41-4640-9E70-3D28BB79731D}"/>
              </a:ext>
            </a:extLst>
          </p:cNvPr>
          <p:cNvGraphicFramePr>
            <a:graphicFrameLocks noGrp="1"/>
          </p:cNvGraphicFramePr>
          <p:nvPr>
            <p:ph idx="1"/>
            <p:extLst>
              <p:ext uri="{D42A27DB-BD31-4B8C-83A1-F6EECF244321}">
                <p14:modId xmlns:p14="http://schemas.microsoft.com/office/powerpoint/2010/main" val="341990847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139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EAE3-CA7C-27DF-9385-9C2530136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74F2C-BE61-8B1E-2A95-7B3C5B608C5C}"/>
              </a:ext>
            </a:extLst>
          </p:cNvPr>
          <p:cNvSpPr>
            <a:spLocks noGrp="1"/>
          </p:cNvSpPr>
          <p:nvPr>
            <p:ph type="title"/>
          </p:nvPr>
        </p:nvSpPr>
        <p:spPr/>
        <p:txBody>
          <a:bodyPr/>
          <a:lstStyle/>
          <a:p>
            <a:r>
              <a:rPr lang="en-GB" dirty="0"/>
              <a:t>08</a:t>
            </a:r>
          </a:p>
        </p:txBody>
      </p:sp>
      <p:sp>
        <p:nvSpPr>
          <p:cNvPr id="3" name="Content Placeholder 2">
            <a:extLst>
              <a:ext uri="{FF2B5EF4-FFF2-40B4-BE49-F238E27FC236}">
                <a16:creationId xmlns:a16="http://schemas.microsoft.com/office/drawing/2014/main" id="{1A4E0B67-F23E-3233-3568-66ABD76354F2}"/>
              </a:ext>
            </a:extLst>
          </p:cNvPr>
          <p:cNvSpPr>
            <a:spLocks noGrp="1"/>
          </p:cNvSpPr>
          <p:nvPr>
            <p:ph sz="quarter" idx="10"/>
          </p:nvPr>
        </p:nvSpPr>
        <p:spPr>
          <a:xfrm>
            <a:off x="838200" y="4029481"/>
            <a:ext cx="10379838" cy="1881557"/>
          </a:xfrm>
        </p:spPr>
        <p:txBody>
          <a:bodyPr>
            <a:normAutofit fontScale="85000" lnSpcReduction="20000"/>
          </a:bodyPr>
          <a:lstStyle/>
          <a:p>
            <a:r>
              <a:rPr lang="en-US" sz="9600" dirty="0"/>
              <a:t>Iterating and Reviewing</a:t>
            </a:r>
            <a:endParaRPr lang="en-GB" dirty="0"/>
          </a:p>
        </p:txBody>
      </p:sp>
    </p:spTree>
    <p:extLst>
      <p:ext uri="{BB962C8B-B14F-4D97-AF65-F5344CB8AC3E}">
        <p14:creationId xmlns:p14="http://schemas.microsoft.com/office/powerpoint/2010/main" val="1774986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60697-2604-2D62-17E2-AD0E57BDEEB8}"/>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Strategies</a:t>
            </a:r>
          </a:p>
        </p:txBody>
      </p:sp>
      <p:pic>
        <p:nvPicPr>
          <p:cNvPr id="5" name="Content Placeholder 4" descr="Woman using cell phone at digital data science display">
            <a:extLst>
              <a:ext uri="{FF2B5EF4-FFF2-40B4-BE49-F238E27FC236}">
                <a16:creationId xmlns:a16="http://schemas.microsoft.com/office/drawing/2014/main" id="{B35BB46A-F7BC-44A1-8436-2AA30B043199}"/>
              </a:ext>
            </a:extLst>
          </p:cNvPr>
          <p:cNvPicPr>
            <a:picLocks noGrp="1" noChangeAspect="1"/>
          </p:cNvPicPr>
          <p:nvPr>
            <p:ph sz="half" idx="1"/>
          </p:nvPr>
        </p:nvPicPr>
        <p:blipFill>
          <a:blip r:embed="rId3"/>
          <a:srcRect l="26341" r="18593" b="2"/>
          <a:stretch/>
        </p:blipFill>
        <p:spPr>
          <a:xfrm>
            <a:off x="20" y="914399"/>
            <a:ext cx="4416532" cy="5353523"/>
          </a:xfrm>
          <a:prstGeom prst="rect">
            <a:avLst/>
          </a:prstGeom>
        </p:spPr>
      </p:pic>
      <p:sp>
        <p:nvSpPr>
          <p:cNvPr id="4" name="Content Placeholder 3">
            <a:extLst>
              <a:ext uri="{FF2B5EF4-FFF2-40B4-BE49-F238E27FC236}">
                <a16:creationId xmlns:a16="http://schemas.microsoft.com/office/drawing/2014/main" id="{45E0BAEB-B25D-543F-B925-0FD17515AA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Cycling Through Suggestions</a:t>
            </a:r>
          </a:p>
          <a:p>
            <a:pPr marL="0" lvl="1" indent="0">
              <a:buNone/>
            </a:pPr>
            <a:r>
              <a:rPr lang="en-US" sz="1400"/>
              <a:t>Utilize keyboard shortcuts to navigate through suggestions efficiently. This helps in quickly finding the most suitable options.</a:t>
            </a:r>
          </a:p>
          <a:p>
            <a:pPr marL="0" indent="0">
              <a:spcBef>
                <a:spcPts val="2500"/>
              </a:spcBef>
              <a:buNone/>
            </a:pPr>
            <a:r>
              <a:rPr lang="en-US" sz="1400" b="1"/>
              <a:t>Using Copilot Chat</a:t>
            </a:r>
          </a:p>
          <a:p>
            <a:pPr marL="0" lvl="1" indent="0">
              <a:buNone/>
            </a:pPr>
            <a:r>
              <a:rPr lang="en-US" sz="1400"/>
              <a:t>Engage with Copilot Chat to receive optimized or refactored advice for your work, enhancing productivity.</a:t>
            </a:r>
          </a:p>
          <a:p>
            <a:pPr marL="0" indent="0">
              <a:spcBef>
                <a:spcPts val="2500"/>
              </a:spcBef>
              <a:buNone/>
            </a:pPr>
            <a:r>
              <a:rPr lang="en-US" sz="1400" b="1"/>
              <a:t>Editing and Re-prompting</a:t>
            </a:r>
          </a:p>
          <a:p>
            <a:pPr marL="0" lvl="1" indent="0">
              <a:buNone/>
            </a:pPr>
            <a:r>
              <a:rPr lang="en-US" sz="1400"/>
              <a:t>Edit your prompts and re-prompt for better responses, ensuring more accurate and relevant completions.</a:t>
            </a:r>
          </a:p>
        </p:txBody>
      </p:sp>
    </p:spTree>
    <p:extLst>
      <p:ext uri="{BB962C8B-B14F-4D97-AF65-F5344CB8AC3E}">
        <p14:creationId xmlns:p14="http://schemas.microsoft.com/office/powerpoint/2010/main" val="2985772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7E35-071F-F0E8-84ED-ADAE32F27397}"/>
              </a:ext>
            </a:extLst>
          </p:cNvPr>
          <p:cNvSpPr>
            <a:spLocks noGrp="1"/>
          </p:cNvSpPr>
          <p:nvPr>
            <p:ph type="title"/>
          </p:nvPr>
        </p:nvSpPr>
        <p:spPr>
          <a:xfrm>
            <a:off x="640080" y="1371601"/>
            <a:ext cx="4297680" cy="1789608"/>
          </a:xfrm>
        </p:spPr>
        <p:txBody>
          <a:bodyPr vert="horz" lIns="91440" tIns="45720" rIns="91440" bIns="45720" rtlCol="0" anchor="t">
            <a:normAutofit/>
          </a:bodyPr>
          <a:lstStyle/>
          <a:p>
            <a:r>
              <a:rPr lang="en-US"/>
              <a:t>Example Scenario</a:t>
            </a:r>
          </a:p>
        </p:txBody>
      </p:sp>
      <p:pic>
        <p:nvPicPr>
          <p:cNvPr id="5" name="Content Placeholder 4" descr="Stock market trading screen">
            <a:extLst>
              <a:ext uri="{FF2B5EF4-FFF2-40B4-BE49-F238E27FC236}">
                <a16:creationId xmlns:a16="http://schemas.microsoft.com/office/drawing/2014/main" id="{5BA4E8A0-8C39-4EBE-9D31-B5C3ECE56C1B}"/>
              </a:ext>
            </a:extLst>
          </p:cNvPr>
          <p:cNvPicPr>
            <a:picLocks noGrp="1" noChangeAspect="1"/>
          </p:cNvPicPr>
          <p:nvPr>
            <p:ph sz="half" idx="1"/>
          </p:nvPr>
        </p:nvPicPr>
        <p:blipFill>
          <a:blip r:embed="rId3"/>
          <a:stretch>
            <a:fillRect/>
          </a:stretch>
        </p:blipFill>
        <p:spPr>
          <a:xfrm>
            <a:off x="716280" y="3552264"/>
            <a:ext cx="4113346" cy="2745660"/>
          </a:xfrm>
          <a:prstGeom prst="rect">
            <a:avLst/>
          </a:prstGeom>
        </p:spPr>
      </p:pic>
      <p:sp>
        <p:nvSpPr>
          <p:cNvPr id="4" name="Content Placeholder 3">
            <a:extLst>
              <a:ext uri="{FF2B5EF4-FFF2-40B4-BE49-F238E27FC236}">
                <a16:creationId xmlns:a16="http://schemas.microsoft.com/office/drawing/2014/main" id="{08FB45FF-05A7-85AF-894A-677C2C19471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371601"/>
            <a:ext cx="5888736" cy="4926323"/>
          </a:xfrm>
        </p:spPr>
        <p:txBody>
          <a:bodyPr>
            <a:normAutofit/>
          </a:bodyPr>
          <a:lstStyle/>
          <a:p>
            <a:pPr marL="0" indent="0">
              <a:spcBef>
                <a:spcPts val="2500"/>
              </a:spcBef>
              <a:buNone/>
            </a:pPr>
            <a:r>
              <a:rPr lang="en-US" sz="1400" b="1"/>
              <a:t>Initial Prompt</a:t>
            </a:r>
          </a:p>
          <a:p>
            <a:pPr marL="0" lvl="1" indent="0">
              <a:buNone/>
            </a:pPr>
            <a:r>
              <a:rPr lang="en-US" sz="1400"/>
              <a:t>The initial prompt provides a basic requirement to check if a number is even.</a:t>
            </a:r>
          </a:p>
          <a:p>
            <a:pPr marL="0" indent="0">
              <a:spcBef>
                <a:spcPts val="2500"/>
              </a:spcBef>
              <a:buNone/>
            </a:pPr>
            <a:r>
              <a:rPr lang="en-US" sz="1400" b="1"/>
              <a:t>First Suggestion</a:t>
            </a:r>
          </a:p>
          <a:p>
            <a:pPr marL="0" lvl="1" indent="0">
              <a:buNone/>
            </a:pPr>
            <a:r>
              <a:rPr lang="en-US" sz="1400"/>
              <a:t>The first suggestion correctly checks evenness but lacks complexity for business rules.</a:t>
            </a:r>
          </a:p>
          <a:p>
            <a:pPr marL="0" indent="0">
              <a:spcBef>
                <a:spcPts val="2500"/>
              </a:spcBef>
              <a:buNone/>
            </a:pPr>
            <a:r>
              <a:rPr lang="en-US" sz="1400" b="1"/>
              <a:t>Refined Prompt</a:t>
            </a:r>
          </a:p>
          <a:p>
            <a:pPr marL="0" lvl="1" indent="0">
              <a:buNone/>
            </a:pPr>
            <a:r>
              <a:rPr lang="en-US" sz="1400"/>
              <a:t>The refined prompt specifies the need for a more informative output, returning 'Yes' or 'No'.</a:t>
            </a:r>
          </a:p>
          <a:p>
            <a:pPr marL="0" indent="0">
              <a:spcBef>
                <a:spcPts val="2500"/>
              </a:spcBef>
              <a:buNone/>
            </a:pPr>
            <a:r>
              <a:rPr lang="en-US" sz="1400" b="1"/>
              <a:t>Improved Suggestion</a:t>
            </a:r>
          </a:p>
          <a:p>
            <a:pPr marL="0" lvl="1" indent="0">
              <a:buNone/>
            </a:pPr>
            <a:r>
              <a:rPr lang="en-US" sz="1400"/>
              <a:t>The improved suggestion provides the correct output format aligned with the expected behavior.</a:t>
            </a:r>
          </a:p>
        </p:txBody>
      </p:sp>
    </p:spTree>
    <p:extLst>
      <p:ext uri="{BB962C8B-B14F-4D97-AF65-F5344CB8AC3E}">
        <p14:creationId xmlns:p14="http://schemas.microsoft.com/office/powerpoint/2010/main" val="47609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02C17-4B64-7555-6B52-4ECB8CE525B2}"/>
              </a:ext>
            </a:extLst>
          </p:cNvPr>
          <p:cNvSpPr>
            <a:spLocks noGrp="1"/>
          </p:cNvSpPr>
          <p:nvPr>
            <p:ph type="title"/>
          </p:nvPr>
        </p:nvSpPr>
        <p:spPr>
          <a:xfrm>
            <a:off x="640080" y="914400"/>
            <a:ext cx="3412998" cy="1839433"/>
          </a:xfrm>
        </p:spPr>
        <p:txBody>
          <a:bodyPr>
            <a:normAutofit/>
          </a:bodyPr>
          <a:lstStyle/>
          <a:p>
            <a:r>
              <a:rPr lang="en-US" sz="3600"/>
              <a:t>Quality Control</a:t>
            </a:r>
          </a:p>
        </p:txBody>
      </p:sp>
      <p:graphicFrame>
        <p:nvGraphicFramePr>
          <p:cNvPr id="4" name="Content Placeholder 3">
            <a:extLst>
              <a:ext uri="{FF2B5EF4-FFF2-40B4-BE49-F238E27FC236}">
                <a16:creationId xmlns:a16="http://schemas.microsoft.com/office/drawing/2014/main" id="{7C09036E-4D5D-4CFC-A935-D1CB8440F9FC}"/>
              </a:ext>
            </a:extLst>
          </p:cNvPr>
          <p:cNvGraphicFramePr>
            <a:graphicFrameLocks noGrp="1"/>
          </p:cNvGraphicFramePr>
          <p:nvPr>
            <p:ph idx="1"/>
            <p:extLst>
              <p:ext uri="{D42A27DB-BD31-4B8C-83A1-F6EECF244321}">
                <p14:modId xmlns:p14="http://schemas.microsoft.com/office/powerpoint/2010/main" val="95851275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304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F19A-97CC-9E24-C8CD-8E524E15C9E1}"/>
              </a:ext>
            </a:extLst>
          </p:cNvPr>
          <p:cNvSpPr>
            <a:spLocks noGrp="1"/>
          </p:cNvSpPr>
          <p:nvPr>
            <p:ph type="title"/>
          </p:nvPr>
        </p:nvSpPr>
        <p:spPr>
          <a:xfrm>
            <a:off x="558018" y="554749"/>
            <a:ext cx="4306824" cy="1477817"/>
          </a:xfrm>
        </p:spPr>
        <p:txBody>
          <a:bodyPr vert="horz" lIns="91440" tIns="45720" rIns="91440" bIns="45720" rtlCol="0" anchor="t">
            <a:normAutofit/>
          </a:bodyPr>
          <a:lstStyle/>
          <a:p>
            <a:r>
              <a:rPr lang="en-US" dirty="0"/>
              <a:t>Demonstration Suggestions</a:t>
            </a:r>
          </a:p>
        </p:txBody>
      </p:sp>
      <p:pic>
        <p:nvPicPr>
          <p:cNvPr id="5" name="Content Placeholder 4" descr="digital technology concept">
            <a:extLst>
              <a:ext uri="{FF2B5EF4-FFF2-40B4-BE49-F238E27FC236}">
                <a16:creationId xmlns:a16="http://schemas.microsoft.com/office/drawing/2014/main" id="{E750D443-0F76-4456-9EF3-366AFC314A59}"/>
              </a:ext>
            </a:extLst>
          </p:cNvPr>
          <p:cNvPicPr>
            <a:picLocks noGrp="1" noChangeAspect="1"/>
          </p:cNvPicPr>
          <p:nvPr>
            <p:ph sz="half" idx="1"/>
          </p:nvPr>
        </p:nvPicPr>
        <p:blipFill>
          <a:blip r:embed="rId3"/>
          <a:srcRect l="24577" r="-1" b="-1"/>
          <a:stretch/>
        </p:blipFill>
        <p:spPr>
          <a:xfrm>
            <a:off x="1" y="2613892"/>
            <a:ext cx="4946906" cy="3689359"/>
          </a:xfrm>
          <a:prstGeom prst="rect">
            <a:avLst/>
          </a:prstGeom>
        </p:spPr>
      </p:pic>
      <p:sp>
        <p:nvSpPr>
          <p:cNvPr id="4" name="Content Placeholder 3">
            <a:extLst>
              <a:ext uri="{FF2B5EF4-FFF2-40B4-BE49-F238E27FC236}">
                <a16:creationId xmlns:a16="http://schemas.microsoft.com/office/drawing/2014/main" id="{CB30532D-03A9-2E6D-0AB3-C3D47484002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Writing New Functions</a:t>
            </a:r>
          </a:p>
          <a:p>
            <a:pPr marL="0" lvl="1" indent="0">
              <a:buNone/>
            </a:pPr>
            <a:r>
              <a:rPr lang="en-US" sz="1400"/>
              <a:t>Start writing a new function with clear comments to ensure better understanding and maintainability of the code.</a:t>
            </a:r>
          </a:p>
          <a:p>
            <a:pPr marL="0" indent="0">
              <a:spcBef>
                <a:spcPts val="2500"/>
              </a:spcBef>
              <a:buNone/>
            </a:pPr>
            <a:r>
              <a:rPr lang="en-US" sz="1400" b="1"/>
              <a:t>Using Copilot Suggestions</a:t>
            </a:r>
          </a:p>
          <a:p>
            <a:pPr marL="0" lvl="1" indent="0">
              <a:buNone/>
            </a:pPr>
            <a:r>
              <a:rPr lang="en-US" sz="1400"/>
              <a:t>Show Copilot suggesting a complete implementation, demonstrating its capability to assist in coding.</a:t>
            </a:r>
          </a:p>
          <a:p>
            <a:pPr marL="0" indent="0">
              <a:spcBef>
                <a:spcPts val="2500"/>
              </a:spcBef>
              <a:buNone/>
            </a:pPr>
            <a:r>
              <a:rPr lang="en-US" sz="1400" b="1"/>
              <a:t>Cycling Through Suggestions</a:t>
            </a:r>
          </a:p>
          <a:p>
            <a:pPr marL="0" lvl="1" indent="0">
              <a:buNone/>
            </a:pPr>
            <a:r>
              <a:rPr lang="en-US" sz="1400"/>
              <a:t>Cycle through multiple suggestions using Alt+] to explore various coding options for problem-solving.</a:t>
            </a:r>
          </a:p>
          <a:p>
            <a:pPr marL="0" indent="0">
              <a:spcBef>
                <a:spcPts val="2500"/>
              </a:spcBef>
              <a:buNone/>
            </a:pPr>
            <a:r>
              <a:rPr lang="en-US" sz="1400" b="1"/>
              <a:t>Code Refactoring</a:t>
            </a:r>
          </a:p>
          <a:p>
            <a:pPr marL="0" lvl="1" indent="0">
              <a:buNone/>
            </a:pPr>
            <a:r>
              <a:rPr lang="en-US" sz="1400"/>
              <a:t>Refactor existing code and consult Copilot Chat to enhance readability and optimize performance.</a:t>
            </a:r>
          </a:p>
        </p:txBody>
      </p:sp>
    </p:spTree>
    <p:extLst>
      <p:ext uri="{BB962C8B-B14F-4D97-AF65-F5344CB8AC3E}">
        <p14:creationId xmlns:p14="http://schemas.microsoft.com/office/powerpoint/2010/main" val="273879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34DC0-401B-DAB7-D59B-7E60B555B56B}"/>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Code Examples</a:t>
            </a:r>
          </a:p>
        </p:txBody>
      </p:sp>
      <p:pic>
        <p:nvPicPr>
          <p:cNvPr id="5" name="Content Placeholder 4" descr="Water droplet on a petal">
            <a:extLst>
              <a:ext uri="{FF2B5EF4-FFF2-40B4-BE49-F238E27FC236}">
                <a16:creationId xmlns:a16="http://schemas.microsoft.com/office/drawing/2014/main" id="{5C5DA964-CA50-49F2-B542-B0F11F53F57B}"/>
              </a:ext>
            </a:extLst>
          </p:cNvPr>
          <p:cNvPicPr>
            <a:picLocks noGrp="1" noChangeAspect="1"/>
          </p:cNvPicPr>
          <p:nvPr>
            <p:ph sz="half" idx="1"/>
          </p:nvPr>
        </p:nvPicPr>
        <p:blipFill>
          <a:blip r:embed="rId3"/>
          <a:srcRect l="30372" r="23274" b="-2"/>
          <a:stretch/>
        </p:blipFill>
        <p:spPr>
          <a:xfrm>
            <a:off x="7776429" y="914400"/>
            <a:ext cx="4414591" cy="5357106"/>
          </a:xfrm>
          <a:prstGeom prst="rect">
            <a:avLst/>
          </a:prstGeom>
        </p:spPr>
      </p:pic>
      <p:sp>
        <p:nvSpPr>
          <p:cNvPr id="4" name="Content Placeholder 3">
            <a:extLst>
              <a:ext uri="{FF2B5EF4-FFF2-40B4-BE49-F238E27FC236}">
                <a16:creationId xmlns:a16="http://schemas.microsoft.com/office/drawing/2014/main" id="{EAD9457F-2B40-0378-A7A6-AD1BD04091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JavaScript Example</a:t>
            </a:r>
          </a:p>
          <a:p>
            <a:pPr marL="0" lvl="1" indent="0">
              <a:buNone/>
            </a:pPr>
            <a:r>
              <a:rPr lang="en-US" sz="1400"/>
              <a:t>This JavaScript function generates a random alphanumeric string of a specified length, showcasing string manipulation and randomization techniques.</a:t>
            </a:r>
          </a:p>
          <a:p>
            <a:pPr marL="0" indent="0">
              <a:spcBef>
                <a:spcPts val="2500"/>
              </a:spcBef>
              <a:buNone/>
            </a:pPr>
            <a:r>
              <a:rPr lang="en-US" sz="1400" b="1"/>
              <a:t>Java Example</a:t>
            </a:r>
          </a:p>
          <a:p>
            <a:pPr marL="0" lvl="1" indent="0">
              <a:buNone/>
            </a:pPr>
            <a:r>
              <a:rPr lang="en-US" sz="1400"/>
              <a:t>This Java method checks whether a number is prime, illustrating control flow and mathematical operations in programming.</a:t>
            </a:r>
          </a:p>
          <a:p>
            <a:pPr marL="0" indent="0">
              <a:spcBef>
                <a:spcPts val="2500"/>
              </a:spcBef>
              <a:buNone/>
            </a:pPr>
            <a:r>
              <a:rPr lang="en-US" sz="1400" b="1"/>
              <a:t>C# Example</a:t>
            </a:r>
          </a:p>
          <a:p>
            <a:pPr marL="0" lvl="1" indent="0">
              <a:buNone/>
            </a:pPr>
            <a:r>
              <a:rPr lang="en-US" sz="1400"/>
              <a:t>This C# method determines if an input string is a palindrome, demonstrating string reversal and comparison techniques.</a:t>
            </a:r>
          </a:p>
        </p:txBody>
      </p:sp>
    </p:spTree>
    <p:extLst>
      <p:ext uri="{BB962C8B-B14F-4D97-AF65-F5344CB8AC3E}">
        <p14:creationId xmlns:p14="http://schemas.microsoft.com/office/powerpoint/2010/main" val="2868878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a:xfrm>
            <a:off x="693234" y="3960655"/>
            <a:ext cx="11896493" cy="2509917"/>
          </a:xfrm>
        </p:spPr>
        <p:txBody>
          <a:bodyPr>
            <a:normAutofit lnSpcReduction="10000"/>
          </a:bodyPr>
          <a:lstStyle/>
          <a:p>
            <a:r>
              <a:rPr lang="en-US" sz="9600" dirty="0"/>
              <a:t>Speed Up Development</a:t>
            </a:r>
            <a:endParaRPr lang="en-GB" dirty="0"/>
          </a:p>
        </p:txBody>
      </p:sp>
    </p:spTree>
    <p:extLst>
      <p:ext uri="{BB962C8B-B14F-4D97-AF65-F5344CB8AC3E}">
        <p14:creationId xmlns:p14="http://schemas.microsoft.com/office/powerpoint/2010/main" val="118597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38BE-5A19-518A-E74A-9058B8190FDD}"/>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Inline Suggestions</a:t>
            </a:r>
          </a:p>
        </p:txBody>
      </p:sp>
      <p:pic>
        <p:nvPicPr>
          <p:cNvPr id="5" name="Content Placeholder 4" descr="Woman using a laptop">
            <a:extLst>
              <a:ext uri="{FF2B5EF4-FFF2-40B4-BE49-F238E27FC236}">
                <a16:creationId xmlns:a16="http://schemas.microsoft.com/office/drawing/2014/main" id="{2DE2A519-88A4-42ED-BF69-8262C728FB3D}"/>
              </a:ext>
            </a:extLst>
          </p:cNvPr>
          <p:cNvPicPr>
            <a:picLocks noGrp="1" noChangeAspect="1"/>
          </p:cNvPicPr>
          <p:nvPr>
            <p:ph sz="half" idx="1"/>
          </p:nvPr>
        </p:nvPicPr>
        <p:blipFill>
          <a:blip r:embed="rId3"/>
          <a:srcRect l="13258" r="3738" b="2"/>
          <a:stretch/>
        </p:blipFill>
        <p:spPr>
          <a:xfrm>
            <a:off x="-1" y="914399"/>
            <a:ext cx="6657255" cy="5353523"/>
          </a:xfrm>
          <a:prstGeom prst="rect">
            <a:avLst/>
          </a:prstGeom>
        </p:spPr>
      </p:pic>
      <p:sp>
        <p:nvSpPr>
          <p:cNvPr id="4" name="Content Placeholder 3">
            <a:extLst>
              <a:ext uri="{FF2B5EF4-FFF2-40B4-BE49-F238E27FC236}">
                <a16:creationId xmlns:a16="http://schemas.microsoft.com/office/drawing/2014/main" id="{8495E16E-36F8-DD28-38A2-BDAA50C86B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Enhancing Development Speed</a:t>
            </a:r>
          </a:p>
          <a:p>
            <a:pPr marL="0" lvl="1" indent="0">
              <a:buNone/>
            </a:pPr>
            <a:r>
              <a:rPr lang="en-US" sz="1400"/>
              <a:t>Inline suggestions can greatly enhance the speed of development by providing context-aware code completions, allowing for quicker coding.</a:t>
            </a:r>
          </a:p>
          <a:p>
            <a:pPr marL="0" indent="0">
              <a:spcBef>
                <a:spcPts val="2500"/>
              </a:spcBef>
              <a:buNone/>
            </a:pPr>
            <a:r>
              <a:rPr lang="en-US" sz="1400" b="1"/>
              <a:t>Using Copilot Effectively</a:t>
            </a:r>
          </a:p>
          <a:p>
            <a:pPr marL="0" lvl="1" indent="0">
              <a:buNone/>
            </a:pPr>
            <a:r>
              <a:rPr lang="en-US" sz="1400"/>
              <a:t>Accepting Copilot’s suggestions with the `Tab` key streamlines the coding process and improves efficiency.</a:t>
            </a:r>
          </a:p>
        </p:txBody>
      </p:sp>
    </p:spTree>
    <p:extLst>
      <p:ext uri="{BB962C8B-B14F-4D97-AF65-F5344CB8AC3E}">
        <p14:creationId xmlns:p14="http://schemas.microsoft.com/office/powerpoint/2010/main" val="1777597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C65B-E243-9201-8188-2CDBC03581B6}"/>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Multi-Line Suggestions</a:t>
            </a:r>
          </a:p>
        </p:txBody>
      </p:sp>
      <p:pic>
        <p:nvPicPr>
          <p:cNvPr id="5" name="Content Placeholder 4" descr="Calculator keypad">
            <a:extLst>
              <a:ext uri="{FF2B5EF4-FFF2-40B4-BE49-F238E27FC236}">
                <a16:creationId xmlns:a16="http://schemas.microsoft.com/office/drawing/2014/main" id="{9AF14D0C-FA9F-4896-A9D6-5A02754EA45F}"/>
              </a:ext>
            </a:extLst>
          </p:cNvPr>
          <p:cNvPicPr>
            <a:picLocks noGrp="1" noChangeAspect="1"/>
          </p:cNvPicPr>
          <p:nvPr>
            <p:ph sz="half" idx="1"/>
          </p:nvPr>
        </p:nvPicPr>
        <p:blipFill>
          <a:blip r:embed="rId3"/>
          <a:srcRect l="18247" r="3722" b="1"/>
          <a:stretch/>
        </p:blipFill>
        <p:spPr>
          <a:xfrm>
            <a:off x="-1" y="914399"/>
            <a:ext cx="6657255" cy="5353523"/>
          </a:xfrm>
          <a:prstGeom prst="rect">
            <a:avLst/>
          </a:prstGeom>
        </p:spPr>
      </p:pic>
      <p:sp>
        <p:nvSpPr>
          <p:cNvPr id="4" name="Content Placeholder 3">
            <a:extLst>
              <a:ext uri="{FF2B5EF4-FFF2-40B4-BE49-F238E27FC236}">
                <a16:creationId xmlns:a16="http://schemas.microsoft.com/office/drawing/2014/main" id="{D1F160E7-CD8B-AC1E-E99A-478B27ED98B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Using Keyboard Shortcuts</a:t>
            </a:r>
          </a:p>
          <a:p>
            <a:pPr marL="0" lvl="1" indent="0">
              <a:buNone/>
            </a:pPr>
            <a:r>
              <a:rPr lang="en-US" sz="1400"/>
              <a:t>Utilize keyboard shortcuts like `Ctrl + Enter` or `Cmd + Enter` to enhance productivity and efficiency when programming.</a:t>
            </a:r>
          </a:p>
          <a:p>
            <a:pPr marL="0" indent="0">
              <a:spcBef>
                <a:spcPts val="2500"/>
              </a:spcBef>
              <a:buNone/>
            </a:pPr>
            <a:r>
              <a:rPr lang="en-US" sz="1400" b="1"/>
              <a:t>Cycling Through Suggestions</a:t>
            </a:r>
          </a:p>
          <a:p>
            <a:pPr marL="0" lvl="1" indent="0">
              <a:buNone/>
            </a:pPr>
            <a:r>
              <a:rPr lang="en-US" sz="1400"/>
              <a:t>Cycle through multi-line suggestions to quickly access complete code blocks or API integrations, saving time and effort.</a:t>
            </a:r>
          </a:p>
        </p:txBody>
      </p:sp>
    </p:spTree>
    <p:extLst>
      <p:ext uri="{BB962C8B-B14F-4D97-AF65-F5344CB8AC3E}">
        <p14:creationId xmlns:p14="http://schemas.microsoft.com/office/powerpoint/2010/main" val="1282447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2a6d606-6954-4bbc-b0fc-991a0921374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CD9BDFCD555B4B9A64F72940F3EED1" ma:contentTypeVersion="10" ma:contentTypeDescription="Create a new document." ma:contentTypeScope="" ma:versionID="fbeb42474d9d8eb8c45ba5d76f430612">
  <xsd:schema xmlns:xsd="http://www.w3.org/2001/XMLSchema" xmlns:xs="http://www.w3.org/2001/XMLSchema" xmlns:p="http://schemas.microsoft.com/office/2006/metadata/properties" xmlns:ns3="a2a6d606-6954-4bbc-b0fc-991a0921374e" targetNamespace="http://schemas.microsoft.com/office/2006/metadata/properties" ma:root="true" ma:fieldsID="60afc3d5c4e0560798ef3b6fea7ac69c" ns3:_="">
    <xsd:import namespace="a2a6d606-6954-4bbc-b0fc-991a0921374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LengthInSecond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a6d606-6954-4bbc-b0fc-991a0921374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SystemTags" ma:index="17"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1D1DEA-4506-4640-8972-8ED3DBD73BE9}">
  <ds:schemaRefs>
    <ds:schemaRef ds:uri="http://schemas.microsoft.com/sharepoint/v3/contenttype/forms"/>
  </ds:schemaRefs>
</ds:datastoreItem>
</file>

<file path=customXml/itemProps2.xml><?xml version="1.0" encoding="utf-8"?>
<ds:datastoreItem xmlns:ds="http://schemas.openxmlformats.org/officeDocument/2006/customXml" ds:itemID="{06F41132-0607-4008-AAC6-FC545D5A3857}">
  <ds:schemaRefs>
    <ds:schemaRef ds:uri="http://schemas.microsoft.com/office/2006/metadata/properties"/>
    <ds:schemaRef ds:uri="http://purl.org/dc/terms/"/>
    <ds:schemaRef ds:uri="a2a6d606-6954-4bbc-b0fc-991a0921374e"/>
    <ds:schemaRef ds:uri="http://purl.org/dc/elements/1.1/"/>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EFCCCAAD-BDF4-477B-8F96-8929CDA500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a6d606-6954-4bbc-b0fc-991a092137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RocketMind</Template>
  <TotalTime>239</TotalTime>
  <Words>3205</Words>
  <Application>Microsoft Office PowerPoint</Application>
  <PresentationFormat>Widescreen</PresentationFormat>
  <Paragraphs>423</Paragraphs>
  <Slides>49</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Arial</vt:lpstr>
      <vt:lpstr>Calibri</vt:lpstr>
      <vt:lpstr>Calibri Light</vt:lpstr>
      <vt:lpstr>Montserrat</vt:lpstr>
      <vt:lpstr>Montserrat SemiBold</vt:lpstr>
      <vt:lpstr>system-ui</vt:lpstr>
      <vt:lpstr>RocketMind</vt:lpstr>
      <vt:lpstr>1_RocketMind - Imaginery</vt:lpstr>
      <vt:lpstr>Introduction to GitHub Copilot</vt:lpstr>
      <vt:lpstr>01</vt:lpstr>
      <vt:lpstr>Enhancing Readability &amp; Maintainability</vt:lpstr>
      <vt:lpstr>Key Features</vt:lpstr>
      <vt:lpstr>Demonstration Suggestions</vt:lpstr>
      <vt:lpstr>Code Examples</vt:lpstr>
      <vt:lpstr>02</vt:lpstr>
      <vt:lpstr>Inline Suggestions</vt:lpstr>
      <vt:lpstr>Multi-Line Suggestions</vt:lpstr>
      <vt:lpstr>Debugging Assistance</vt:lpstr>
      <vt:lpstr>03</vt:lpstr>
      <vt:lpstr>Improve Code Readability</vt:lpstr>
      <vt:lpstr>Lint Errors and Code Quality</vt:lpstr>
      <vt:lpstr>Performance Optimization</vt:lpstr>
      <vt:lpstr>Design Patterns and Architecture</vt:lpstr>
      <vt:lpstr>Decoupling Business Logic</vt:lpstr>
      <vt:lpstr>Simplify Inheritance Hierarchies</vt:lpstr>
      <vt:lpstr>Fixing Database Deadlocks</vt:lpstr>
      <vt:lpstr>04</vt:lpstr>
      <vt:lpstr>Inline Comments &amp; Docstrings</vt:lpstr>
      <vt:lpstr>API Documentation</vt:lpstr>
      <vt:lpstr>Non-Technical Stakeholder Docs</vt:lpstr>
      <vt:lpstr>Debugging</vt:lpstr>
      <vt:lpstr>05</vt:lpstr>
      <vt:lpstr>Unit Test Generation</vt:lpstr>
      <vt:lpstr>Integration &amp; Edge Case Coverage</vt:lpstr>
      <vt:lpstr>Unit tests</vt:lpstr>
      <vt:lpstr>Unit tests</vt:lpstr>
      <vt:lpstr>Unit tests</vt:lpstr>
      <vt:lpstr>Mock Objects</vt:lpstr>
      <vt:lpstr>Mock Objects</vt:lpstr>
      <vt:lpstr>End to end tests</vt:lpstr>
      <vt:lpstr>End to end tests</vt:lpstr>
      <vt:lpstr>End to end tests</vt:lpstr>
      <vt:lpstr>Test Failure</vt:lpstr>
      <vt:lpstr>Test Documentation</vt:lpstr>
      <vt:lpstr>06</vt:lpstr>
      <vt:lpstr>Interacting with Git Repositories</vt:lpstr>
      <vt:lpstr>Comparing Changes</vt:lpstr>
      <vt:lpstr>Creating Pull Requests (PRs)</vt:lpstr>
      <vt:lpstr>Reviewing and Merging PRs</vt:lpstr>
      <vt:lpstr>07</vt:lpstr>
      <vt:lpstr>Features</vt:lpstr>
      <vt:lpstr>Demonstration Suggestions</vt:lpstr>
      <vt:lpstr>Best Practices</vt:lpstr>
      <vt:lpstr>08</vt:lpstr>
      <vt:lpstr>Strategies</vt:lpstr>
      <vt:lpstr>Example Scenario</vt:lpstr>
      <vt:lpstr>Quality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 Gallardo</dc:creator>
  <cp:lastModifiedBy>Ruben Toribio</cp:lastModifiedBy>
  <cp:revision>7</cp:revision>
  <dcterms:created xsi:type="dcterms:W3CDTF">2025-05-05T05:44:14Z</dcterms:created>
  <dcterms:modified xsi:type="dcterms:W3CDTF">2025-05-07T17:29:26Z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0x010100CFCD9BDFCD555B4B9A64F72940F3EED1</vt:lpwstr>
  </property>
</Properties>
</file>